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 id="2147483678" r:id="rId2"/>
  </p:sldMasterIdLst>
  <p:notesMasterIdLst>
    <p:notesMasterId r:id="rId57"/>
  </p:notesMasterIdLst>
  <p:sldIdLst>
    <p:sldId id="256" r:id="rId3"/>
    <p:sldId id="410" r:id="rId4"/>
    <p:sldId id="488" r:id="rId5"/>
    <p:sldId id="302" r:id="rId6"/>
    <p:sldId id="305" r:id="rId7"/>
    <p:sldId id="587" r:id="rId8"/>
    <p:sldId id="588" r:id="rId9"/>
    <p:sldId id="599" r:id="rId10"/>
    <p:sldId id="589" r:id="rId11"/>
    <p:sldId id="566" r:id="rId12"/>
    <p:sldId id="617" r:id="rId13"/>
    <p:sldId id="600" r:id="rId14"/>
    <p:sldId id="590" r:id="rId15"/>
    <p:sldId id="591" r:id="rId16"/>
    <p:sldId id="601" r:id="rId17"/>
    <p:sldId id="567" r:id="rId18"/>
    <p:sldId id="611" r:id="rId19"/>
    <p:sldId id="612" r:id="rId20"/>
    <p:sldId id="613" r:id="rId21"/>
    <p:sldId id="614" r:id="rId22"/>
    <p:sldId id="615" r:id="rId23"/>
    <p:sldId id="605" r:id="rId24"/>
    <p:sldId id="592" r:id="rId25"/>
    <p:sldId id="602" r:id="rId26"/>
    <p:sldId id="619" r:id="rId27"/>
    <p:sldId id="621" r:id="rId28"/>
    <p:sldId id="606" r:id="rId29"/>
    <p:sldId id="568" r:id="rId30"/>
    <p:sldId id="569" r:id="rId31"/>
    <p:sldId id="620" r:id="rId32"/>
    <p:sldId id="607" r:id="rId33"/>
    <p:sldId id="570" r:id="rId34"/>
    <p:sldId id="571" r:id="rId35"/>
    <p:sldId id="622" r:id="rId36"/>
    <p:sldId id="572" r:id="rId37"/>
    <p:sldId id="623" r:id="rId38"/>
    <p:sldId id="608" r:id="rId39"/>
    <p:sldId id="574" r:id="rId40"/>
    <p:sldId id="575" r:id="rId41"/>
    <p:sldId id="576" r:id="rId42"/>
    <p:sldId id="624" r:id="rId43"/>
    <p:sldId id="609" r:id="rId44"/>
    <p:sldId id="577" r:id="rId45"/>
    <p:sldId id="578" r:id="rId46"/>
    <p:sldId id="610" r:id="rId47"/>
    <p:sldId id="579" r:id="rId48"/>
    <p:sldId id="580" r:id="rId49"/>
    <p:sldId id="593" r:id="rId50"/>
    <p:sldId id="594" r:id="rId51"/>
    <p:sldId id="595" r:id="rId52"/>
    <p:sldId id="596" r:id="rId53"/>
    <p:sldId id="597" r:id="rId54"/>
    <p:sldId id="598" r:id="rId55"/>
    <p:sldId id="30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B8D"/>
    <a:srgbClr val="2F5597"/>
    <a:srgbClr val="011422"/>
    <a:srgbClr val="5B9BD5"/>
    <a:srgbClr val="333F50"/>
    <a:srgbClr val="9DC3E6"/>
    <a:srgbClr val="161A3E"/>
    <a:srgbClr val="1A161A"/>
    <a:srgbClr val="1C1A55"/>
    <a:srgbClr val="1A16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40" autoAdjust="0"/>
    <p:restoredTop sz="94364" autoAdjust="0"/>
  </p:normalViewPr>
  <p:slideViewPr>
    <p:cSldViewPr snapToGrid="0">
      <p:cViewPr varScale="1">
        <p:scale>
          <a:sx n="82" d="100"/>
          <a:sy n="82" d="100"/>
        </p:scale>
        <p:origin x="562" y="58"/>
      </p:cViewPr>
      <p:guideLst/>
    </p:cSldViewPr>
  </p:slideViewPr>
  <p:notesTextViewPr>
    <p:cViewPr>
      <p:scale>
        <a:sx n="75" d="100"/>
        <a:sy n="75" d="100"/>
      </p:scale>
      <p:origin x="0" y="0"/>
    </p:cViewPr>
  </p:notesTextViewPr>
  <p:sorterViewPr>
    <p:cViewPr>
      <p:scale>
        <a:sx n="100" d="100"/>
        <a:sy n="100" d="100"/>
      </p:scale>
      <p:origin x="0" y="-1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tx1"/>
            </a:solidFill>
            <a:ln w="12700">
              <a:solidFill>
                <a:schemeClr val="bg1"/>
              </a:solidFill>
            </a:ln>
            <a:effectLst/>
          </c:spPr>
          <c:invertIfNegative val="0"/>
          <c:cat>
            <c:numRef>
              <c:f>Sheet1!$A$2:$A$6</c:f>
              <c:numCache>
                <c:formatCode>General</c:formatCode>
                <c:ptCount val="5"/>
                <c:pt idx="0">
                  <c:v>0</c:v>
                </c:pt>
                <c:pt idx="1">
                  <c:v>1</c:v>
                </c:pt>
                <c:pt idx="2">
                  <c:v>2</c:v>
                </c:pt>
                <c:pt idx="3">
                  <c:v>3</c:v>
                </c:pt>
                <c:pt idx="4">
                  <c:v>4</c:v>
                </c:pt>
              </c:numCache>
            </c:numRef>
          </c:cat>
          <c:val>
            <c:numRef>
              <c:f>Sheet1!$B$2:$B$6</c:f>
              <c:numCache>
                <c:formatCode>General</c:formatCode>
                <c:ptCount val="5"/>
                <c:pt idx="0">
                  <c:v>1</c:v>
                </c:pt>
                <c:pt idx="1">
                  <c:v>4</c:v>
                </c:pt>
                <c:pt idx="2">
                  <c:v>6</c:v>
                </c:pt>
                <c:pt idx="3">
                  <c:v>4</c:v>
                </c:pt>
                <c:pt idx="4">
                  <c:v>1</c:v>
                </c:pt>
              </c:numCache>
            </c:numRef>
          </c:val>
          <c:extLst>
            <c:ext xmlns:c16="http://schemas.microsoft.com/office/drawing/2014/chart" uri="{C3380CC4-5D6E-409C-BE32-E72D297353CC}">
              <c16:uniqueId val="{00000000-B3DD-4EE3-934B-E137E00B674B}"/>
            </c:ext>
          </c:extLst>
        </c:ser>
        <c:ser>
          <c:idx val="1"/>
          <c:order val="1"/>
          <c:tx>
            <c:strRef>
              <c:f>Sheet1!$C$1</c:f>
              <c:strCache>
                <c:ptCount val="1"/>
                <c:pt idx="0">
                  <c:v>Column1</c:v>
                </c:pt>
              </c:strCache>
            </c:strRef>
          </c:tx>
          <c:spPr>
            <a:solidFill>
              <a:schemeClr val="accent2"/>
            </a:solidFill>
            <a:ln>
              <a:noFill/>
            </a:ln>
            <a:effectLst/>
          </c:spPr>
          <c:invertIfNegative val="0"/>
          <c:cat>
            <c:numRef>
              <c:f>Sheet1!$A$2:$A$6</c:f>
              <c:numCache>
                <c:formatCode>General</c:formatCode>
                <c:ptCount val="5"/>
                <c:pt idx="0">
                  <c:v>0</c:v>
                </c:pt>
                <c:pt idx="1">
                  <c:v>1</c:v>
                </c:pt>
                <c:pt idx="2">
                  <c:v>2</c:v>
                </c:pt>
                <c:pt idx="3">
                  <c:v>3</c:v>
                </c:pt>
                <c:pt idx="4">
                  <c:v>4</c:v>
                </c:pt>
              </c:numCache>
            </c:numRef>
          </c:cat>
          <c:val>
            <c:numRef>
              <c:f>Sheet1!$C$2:$C$6</c:f>
              <c:numCache>
                <c:formatCode>General</c:formatCode>
                <c:ptCount val="5"/>
              </c:numCache>
            </c:numRef>
          </c:val>
          <c:extLst>
            <c:ext xmlns:c16="http://schemas.microsoft.com/office/drawing/2014/chart" uri="{C3380CC4-5D6E-409C-BE32-E72D297353CC}">
              <c16:uniqueId val="{00000001-B3DD-4EE3-934B-E137E00B674B}"/>
            </c:ext>
          </c:extLst>
        </c:ser>
        <c:ser>
          <c:idx val="2"/>
          <c:order val="2"/>
          <c:tx>
            <c:strRef>
              <c:f>Sheet1!$D$1</c:f>
              <c:strCache>
                <c:ptCount val="1"/>
                <c:pt idx="0">
                  <c:v>Column2</c:v>
                </c:pt>
              </c:strCache>
            </c:strRef>
          </c:tx>
          <c:spPr>
            <a:solidFill>
              <a:schemeClr val="accent3"/>
            </a:solidFill>
            <a:ln>
              <a:noFill/>
            </a:ln>
            <a:effectLst/>
          </c:spPr>
          <c:invertIfNegative val="0"/>
          <c:cat>
            <c:numRef>
              <c:f>Sheet1!$A$2:$A$6</c:f>
              <c:numCache>
                <c:formatCode>General</c:formatCode>
                <c:ptCount val="5"/>
                <c:pt idx="0">
                  <c:v>0</c:v>
                </c:pt>
                <c:pt idx="1">
                  <c:v>1</c:v>
                </c:pt>
                <c:pt idx="2">
                  <c:v>2</c:v>
                </c:pt>
                <c:pt idx="3">
                  <c:v>3</c:v>
                </c:pt>
                <c:pt idx="4">
                  <c:v>4</c:v>
                </c:pt>
              </c:numCache>
            </c:numRef>
          </c:cat>
          <c:val>
            <c:numRef>
              <c:f>Sheet1!$D$2:$D$6</c:f>
              <c:numCache>
                <c:formatCode>General</c:formatCode>
                <c:ptCount val="5"/>
              </c:numCache>
            </c:numRef>
          </c:val>
          <c:extLst>
            <c:ext xmlns:c16="http://schemas.microsoft.com/office/drawing/2014/chart" uri="{C3380CC4-5D6E-409C-BE32-E72D297353CC}">
              <c16:uniqueId val="{00000002-B3DD-4EE3-934B-E137E00B674B}"/>
            </c:ext>
          </c:extLst>
        </c:ser>
        <c:dLbls>
          <c:showLegendKey val="0"/>
          <c:showVal val="0"/>
          <c:showCatName val="0"/>
          <c:showSerName val="0"/>
          <c:showPercent val="0"/>
          <c:showBubbleSize val="0"/>
        </c:dLbls>
        <c:gapWidth val="0"/>
        <c:overlap val="100"/>
        <c:axId val="1829864607"/>
        <c:axId val="1086789391"/>
      </c:barChart>
      <c:catAx>
        <c:axId val="1829864607"/>
        <c:scaling>
          <c:orientation val="minMax"/>
        </c:scaling>
        <c:delete val="0"/>
        <c:axPos val="b"/>
        <c:title>
          <c:tx>
            <c:rich>
              <a:bodyPr rot="0" spcFirstLastPara="1" vertOverflow="ellipsis" vert="horz" wrap="square" anchor="ctr" anchorCtr="1"/>
              <a:lstStyle/>
              <a:p>
                <a:pPr algn="ctr" rtl="0">
                  <a:defRPr lang="en-IN" sz="2400" b="1" i="0" u="none" strike="noStrike" kern="1200" baseline="0">
                    <a:solidFill>
                      <a:srgbClr val="161A3E"/>
                    </a:solidFill>
                    <a:latin typeface="+mn-lt"/>
                    <a:ea typeface="+mn-ea"/>
                    <a:cs typeface="+mn-cs"/>
                  </a:defRPr>
                </a:pPr>
                <a:r>
                  <a:rPr lang="en-IN" sz="2000" b="1" i="0" u="none" strike="noStrike" kern="1200" baseline="0" dirty="0">
                    <a:solidFill>
                      <a:schemeClr val="tx1"/>
                    </a:solidFill>
                    <a:latin typeface="+mn-lt"/>
                    <a:ea typeface="+mn-ea"/>
                    <a:cs typeface="+mn-cs"/>
                  </a:rPr>
                  <a:t>Number of Heads</a:t>
                </a:r>
              </a:p>
            </c:rich>
          </c:tx>
          <c:overlay val="0"/>
          <c:spPr>
            <a:noFill/>
            <a:ln>
              <a:noFill/>
            </a:ln>
            <a:effectLst/>
          </c:spPr>
          <c:txPr>
            <a:bodyPr rot="0" spcFirstLastPara="1" vertOverflow="ellipsis" vert="horz" wrap="square" anchor="ctr" anchorCtr="1"/>
            <a:lstStyle/>
            <a:p>
              <a:pPr algn="ctr" rtl="0">
                <a:defRPr lang="en-IN" sz="2400" b="1" i="0" u="none" strike="noStrike" kern="1200" baseline="0">
                  <a:solidFill>
                    <a:srgbClr val="161A3E"/>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2">
                    <a:lumMod val="10000"/>
                  </a:schemeClr>
                </a:solidFill>
                <a:latin typeface="+mn-lt"/>
                <a:ea typeface="+mn-ea"/>
                <a:cs typeface="+mn-cs"/>
              </a:defRPr>
            </a:pPr>
            <a:endParaRPr lang="en-US"/>
          </a:p>
        </c:txPr>
        <c:crossAx val="1086789391"/>
        <c:crosses val="autoZero"/>
        <c:auto val="0"/>
        <c:lblAlgn val="ctr"/>
        <c:lblOffset val="100"/>
        <c:noMultiLvlLbl val="0"/>
      </c:catAx>
      <c:valAx>
        <c:axId val="1086789391"/>
        <c:scaling>
          <c:orientation val="minMax"/>
        </c:scaling>
        <c:delete val="0"/>
        <c:axPos val="l"/>
        <c:title>
          <c:tx>
            <c:rich>
              <a:bodyPr rot="-5400000" spcFirstLastPara="1" vertOverflow="ellipsis" vert="horz" wrap="square" anchor="ctr" anchorCtr="1"/>
              <a:lstStyle/>
              <a:p>
                <a:pPr algn="ctr" rtl="0">
                  <a:defRPr lang="en-IN" sz="2400" b="1" i="0" u="none" strike="noStrike" kern="1200" baseline="0">
                    <a:solidFill>
                      <a:schemeClr val="tx1"/>
                    </a:solidFill>
                    <a:latin typeface="+mn-lt"/>
                    <a:ea typeface="+mn-ea"/>
                    <a:cs typeface="+mn-cs"/>
                  </a:defRPr>
                </a:pPr>
                <a:r>
                  <a:rPr lang="en-IN" sz="2000" b="1" i="0" u="none" strike="noStrike" kern="1200" baseline="0" dirty="0">
                    <a:solidFill>
                      <a:schemeClr val="tx1"/>
                    </a:solidFill>
                  </a:rPr>
                  <a:t>Number of Ways</a:t>
                </a:r>
              </a:p>
            </c:rich>
          </c:tx>
          <c:layout>
            <c:manualLayout>
              <c:xMode val="edge"/>
              <c:yMode val="edge"/>
              <c:x val="1.2713788103197917E-2"/>
              <c:y val="0.24905517496233548"/>
            </c:manualLayout>
          </c:layout>
          <c:overlay val="0"/>
          <c:spPr>
            <a:noFill/>
            <a:ln>
              <a:noFill/>
            </a:ln>
            <a:effectLst/>
          </c:spPr>
          <c:txPr>
            <a:bodyPr rot="-5400000" spcFirstLastPara="1" vertOverflow="ellipsis" vert="horz" wrap="square" anchor="ctr" anchorCtr="1"/>
            <a:lstStyle/>
            <a:p>
              <a:pPr algn="ctr" rtl="0">
                <a:defRPr lang="en-IN" sz="2400" b="1" i="0" u="none" strike="noStrike" kern="1200" baseline="0">
                  <a:solidFill>
                    <a:schemeClr val="tx1"/>
                  </a:solidFill>
                  <a:latin typeface="+mn-lt"/>
                  <a:ea typeface="+mn-ea"/>
                  <a:cs typeface="+mn-cs"/>
                </a:defRPr>
              </a:pPr>
              <a:endParaRPr lang="en-US"/>
            </a:p>
          </c:txPr>
        </c:title>
        <c:numFmt formatCode="General" sourceLinked="1"/>
        <c:majorTickMark val="none"/>
        <c:minorTickMark val="out"/>
        <c:tickLblPos val="nextTo"/>
        <c:spPr>
          <a:noFill/>
          <a:ln>
            <a:solidFill>
              <a:schemeClr val="bg1"/>
            </a:solidFill>
          </a:ln>
          <a:effectLst/>
        </c:spPr>
        <c:txPr>
          <a:bodyPr rot="-60000000" spcFirstLastPara="1" vertOverflow="ellipsis" vert="horz" wrap="square" anchor="ctr" anchorCtr="1"/>
          <a:lstStyle/>
          <a:p>
            <a:pPr>
              <a:defRPr sz="1800" b="0" i="0" u="none" strike="noStrike" kern="1200" baseline="0">
                <a:solidFill>
                  <a:schemeClr val="bg2">
                    <a:lumMod val="10000"/>
                  </a:schemeClr>
                </a:solidFill>
                <a:latin typeface="+mn-lt"/>
                <a:ea typeface="+mn-ea"/>
                <a:cs typeface="+mn-cs"/>
              </a:defRPr>
            </a:pPr>
            <a:endParaRPr lang="en-US"/>
          </a:p>
        </c:txPr>
        <c:crossAx val="1829864607"/>
        <c:crossesAt val="1"/>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08-06-2024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a:t>
            </a:fld>
            <a:endParaRPr lang="en-IN" dirty="0"/>
          </a:p>
        </p:txBody>
      </p:sp>
    </p:spTree>
    <p:extLst>
      <p:ext uri="{BB962C8B-B14F-4D97-AF65-F5344CB8AC3E}">
        <p14:creationId xmlns:p14="http://schemas.microsoft.com/office/powerpoint/2010/main" val="1099332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25</a:t>
            </a:fld>
            <a:endParaRPr lang="en-IN" dirty="0"/>
          </a:p>
        </p:txBody>
      </p:sp>
    </p:spTree>
    <p:extLst>
      <p:ext uri="{BB962C8B-B14F-4D97-AF65-F5344CB8AC3E}">
        <p14:creationId xmlns:p14="http://schemas.microsoft.com/office/powerpoint/2010/main" val="3575308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26</a:t>
            </a:fld>
            <a:endParaRPr lang="en-IN" dirty="0"/>
          </a:p>
        </p:txBody>
      </p:sp>
    </p:spTree>
    <p:extLst>
      <p:ext uri="{BB962C8B-B14F-4D97-AF65-F5344CB8AC3E}">
        <p14:creationId xmlns:p14="http://schemas.microsoft.com/office/powerpoint/2010/main" val="712543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27</a:t>
            </a:fld>
            <a:endParaRPr lang="en-IN" dirty="0"/>
          </a:p>
        </p:txBody>
      </p:sp>
    </p:spTree>
    <p:extLst>
      <p:ext uri="{BB962C8B-B14F-4D97-AF65-F5344CB8AC3E}">
        <p14:creationId xmlns:p14="http://schemas.microsoft.com/office/powerpoint/2010/main" val="1184359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 1:</a:t>
            </a:r>
            <a:endParaRPr lang="en-US" dirty="0"/>
          </a:p>
          <a:p>
            <a:r>
              <a:rPr lang="en-US" dirty="0"/>
              <a:t>The probability of drawing a red card is calculated as follows:</a:t>
            </a:r>
            <a:endParaRPr lang="en-US" dirty="0">
              <a:ea typeface="Calibri"/>
              <a:cs typeface="Calibri"/>
            </a:endParaRPr>
          </a:p>
          <a:p>
            <a:pPr marL="285750" indent="-285750">
              <a:buFont typeface="Arial"/>
              <a:buChar char="•"/>
            </a:pPr>
            <a:r>
              <a:rPr lang="en-US" dirty="0"/>
              <a:t>There are 26 red cards (13 hearts and 13 diamonds) out of 52 total cards.</a:t>
            </a:r>
            <a:endParaRPr lang="en-US" dirty="0">
              <a:ea typeface="Calibri"/>
              <a:cs typeface="Calibri"/>
            </a:endParaRPr>
          </a:p>
          <a:p>
            <a:pPr marL="285750" indent="-285750">
              <a:buFont typeface="Arial"/>
              <a:buChar char="•"/>
            </a:pPr>
            <a:r>
              <a:rPr lang="en-US" dirty="0"/>
              <a:t>So, P(Red Card) = Number of Red Cards / Total Number of Cards = 26/52 = 1/2.</a:t>
            </a:r>
            <a:endParaRPr lang="en-US" dirty="0">
              <a:ea typeface="Calibri"/>
              <a:cs typeface="Calibri"/>
            </a:endParaRPr>
          </a:p>
          <a:p>
            <a:r>
              <a:rPr lang="en-US" b="1" dirty="0"/>
              <a:t>Explanation 1:</a:t>
            </a:r>
            <a:endParaRPr lang="en-US" dirty="0"/>
          </a:p>
          <a:p>
            <a:r>
              <a:rPr lang="en-US" dirty="0"/>
              <a:t>In a standard deck of cards, half of the cards are red (hearts and diamonds) and half are black (spades and clubs). Therefore, the probability of drawing a red card is 1/2, or 50%.</a:t>
            </a:r>
            <a:endParaRPr lang="en-US" dirty="0">
              <a:ea typeface="Calibri"/>
              <a:cs typeface="Calibri"/>
            </a:endParaRPr>
          </a:p>
          <a:p>
            <a:endParaRPr lang="en-US" dirty="0">
              <a:ea typeface="Calibri"/>
              <a:cs typeface="Calibri"/>
            </a:endParaRPr>
          </a:p>
          <a:p>
            <a:endParaRPr lang="en-US" dirty="0">
              <a:ea typeface="Calibri"/>
              <a:cs typeface="Calibri"/>
            </a:endParaRPr>
          </a:p>
          <a:p>
            <a:r>
              <a:rPr lang="en-US" b="1" dirty="0"/>
              <a:t>Answer 2:</a:t>
            </a:r>
            <a:endParaRPr lang="en-US" dirty="0"/>
          </a:p>
          <a:p>
            <a:r>
              <a:rPr lang="en-US" dirty="0"/>
              <a:t>The probability of randomly selecting a green marble is calculated as follows:</a:t>
            </a:r>
            <a:endParaRPr lang="en-US" dirty="0">
              <a:ea typeface="Calibri"/>
              <a:cs typeface="Calibri"/>
            </a:endParaRPr>
          </a:p>
          <a:p>
            <a:pPr marL="171450" indent="-171450">
              <a:buFont typeface="Arial"/>
              <a:buChar char="•"/>
            </a:pPr>
            <a:r>
              <a:rPr lang="en-US" dirty="0"/>
              <a:t>There are 3 green marbles out of a total of 5 red + 4 blue + 3 green = 12 marbles.</a:t>
            </a:r>
            <a:endParaRPr lang="en-US" dirty="0">
              <a:ea typeface="Calibri"/>
              <a:cs typeface="Calibri"/>
            </a:endParaRPr>
          </a:p>
          <a:p>
            <a:pPr marL="171450" indent="-171450">
              <a:buFont typeface="Arial"/>
              <a:buChar char="•"/>
            </a:pPr>
            <a:r>
              <a:rPr lang="en-US" dirty="0"/>
              <a:t>So, P(Green Marble) = Number of Green Marbles / Total Number of Marbles = 3/12 = 1/4.</a:t>
            </a:r>
            <a:endParaRPr lang="en-US" dirty="0">
              <a:ea typeface="Calibri"/>
              <a:cs typeface="Calibri"/>
            </a:endParaRPr>
          </a:p>
          <a:p>
            <a:r>
              <a:rPr lang="en-US" b="1" dirty="0"/>
              <a:t>Explanation 2:</a:t>
            </a:r>
            <a:endParaRPr lang="en-US" dirty="0"/>
          </a:p>
          <a:p>
            <a:r>
              <a:rPr lang="en-US" dirty="0"/>
              <a:t>In this case, you have a bag with 12 marbles of different colors. To find the probability of selecting a green marble, you simply divide the number of green marbles by the total number of marbles in the bag. The probability of selecting a green marble is 1/4, or 25%.</a:t>
            </a:r>
            <a:endParaRPr lang="en-US" dirty="0">
              <a:ea typeface="Calibri"/>
              <a:cs typeface="Calibri"/>
            </a:endParaRPr>
          </a:p>
          <a:p>
            <a:endParaRPr lang="en-US" dirty="0">
              <a:ea typeface="Calibri"/>
              <a:cs typeface="Calibri"/>
            </a:endParaRPr>
          </a:p>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29</a:t>
            </a:fld>
            <a:endParaRPr lang="en-IN" dirty="0"/>
          </a:p>
        </p:txBody>
      </p:sp>
    </p:spTree>
    <p:extLst>
      <p:ext uri="{BB962C8B-B14F-4D97-AF65-F5344CB8AC3E}">
        <p14:creationId xmlns:p14="http://schemas.microsoft.com/office/powerpoint/2010/main" val="3055508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 1:</a:t>
            </a:r>
            <a:endParaRPr lang="en-US" dirty="0"/>
          </a:p>
          <a:p>
            <a:r>
              <a:rPr lang="en-US" dirty="0"/>
              <a:t>The probability of drawing a red card is calculated as follows:</a:t>
            </a:r>
            <a:endParaRPr lang="en-US" dirty="0">
              <a:ea typeface="Calibri"/>
              <a:cs typeface="Calibri"/>
            </a:endParaRPr>
          </a:p>
          <a:p>
            <a:pPr marL="285750" indent="-285750">
              <a:buFont typeface="Arial"/>
              <a:buChar char="•"/>
            </a:pPr>
            <a:r>
              <a:rPr lang="en-US" dirty="0"/>
              <a:t>There are 26 red cards (13 hearts and 13 diamonds) out of 52 total cards.</a:t>
            </a:r>
            <a:endParaRPr lang="en-US" dirty="0">
              <a:ea typeface="Calibri"/>
              <a:cs typeface="Calibri"/>
            </a:endParaRPr>
          </a:p>
          <a:p>
            <a:pPr marL="285750" indent="-285750">
              <a:buFont typeface="Arial"/>
              <a:buChar char="•"/>
            </a:pPr>
            <a:r>
              <a:rPr lang="en-US" dirty="0"/>
              <a:t>So, P(Red Card) = Number of Red Cards / Total Number of Cards = 26/52 = 1/2.</a:t>
            </a:r>
            <a:endParaRPr lang="en-US" dirty="0">
              <a:ea typeface="Calibri"/>
              <a:cs typeface="Calibri"/>
            </a:endParaRPr>
          </a:p>
          <a:p>
            <a:r>
              <a:rPr lang="en-US" b="1" dirty="0"/>
              <a:t>Explanation 1:</a:t>
            </a:r>
            <a:endParaRPr lang="en-US" dirty="0"/>
          </a:p>
          <a:p>
            <a:r>
              <a:rPr lang="en-US" dirty="0"/>
              <a:t>In a standard deck of cards, half of the cards are red (hearts and diamonds) and half are black (spades and clubs). Therefore, the probability of drawing a red card is 1/2, or 50%.</a:t>
            </a:r>
            <a:endParaRPr lang="en-US" dirty="0">
              <a:ea typeface="Calibri"/>
              <a:cs typeface="Calibri"/>
            </a:endParaRPr>
          </a:p>
          <a:p>
            <a:endParaRPr lang="en-US" dirty="0">
              <a:ea typeface="Calibri"/>
              <a:cs typeface="Calibri"/>
            </a:endParaRPr>
          </a:p>
          <a:p>
            <a:endParaRPr lang="en-US" dirty="0">
              <a:ea typeface="Calibri"/>
              <a:cs typeface="Calibri"/>
            </a:endParaRPr>
          </a:p>
          <a:p>
            <a:r>
              <a:rPr lang="en-US" b="1" dirty="0"/>
              <a:t>Answer 2:</a:t>
            </a:r>
            <a:endParaRPr lang="en-US" dirty="0"/>
          </a:p>
          <a:p>
            <a:r>
              <a:rPr lang="en-US" dirty="0"/>
              <a:t>The probability of randomly selecting a green marble is calculated as follows:</a:t>
            </a:r>
            <a:endParaRPr lang="en-US" dirty="0">
              <a:ea typeface="Calibri"/>
              <a:cs typeface="Calibri"/>
            </a:endParaRPr>
          </a:p>
          <a:p>
            <a:pPr marL="171450" indent="-171450">
              <a:buFont typeface="Arial"/>
              <a:buChar char="•"/>
            </a:pPr>
            <a:r>
              <a:rPr lang="en-US" dirty="0"/>
              <a:t>There are 3 green marbles out of a total of 5 red + 4 blue + 3 green = 12 marbles.</a:t>
            </a:r>
            <a:endParaRPr lang="en-US" dirty="0">
              <a:ea typeface="Calibri"/>
              <a:cs typeface="Calibri"/>
            </a:endParaRPr>
          </a:p>
          <a:p>
            <a:pPr marL="171450" indent="-171450">
              <a:buFont typeface="Arial"/>
              <a:buChar char="•"/>
            </a:pPr>
            <a:r>
              <a:rPr lang="en-US" dirty="0"/>
              <a:t>So, P(Green Marble) = Number of Green Marbles / Total Number of Marbles = 3/12 = 1/4.</a:t>
            </a:r>
            <a:endParaRPr lang="en-US" dirty="0">
              <a:ea typeface="Calibri"/>
              <a:cs typeface="Calibri"/>
            </a:endParaRPr>
          </a:p>
          <a:p>
            <a:r>
              <a:rPr lang="en-US" b="1" dirty="0"/>
              <a:t>Explanation 2:</a:t>
            </a:r>
            <a:endParaRPr lang="en-US" dirty="0"/>
          </a:p>
          <a:p>
            <a:r>
              <a:rPr lang="en-US" dirty="0"/>
              <a:t>In this case, you have a bag with 12 marbles of different colors. To find the probability of selecting a green marble, you simply divide the number of green marbles by the total number of marbles in the bag. The probability of selecting a green marble is 1/4, or 25%.</a:t>
            </a:r>
            <a:endParaRPr lang="en-US" dirty="0">
              <a:ea typeface="Calibri"/>
              <a:cs typeface="Calibri"/>
            </a:endParaRPr>
          </a:p>
          <a:p>
            <a:endParaRPr lang="en-US" dirty="0">
              <a:ea typeface="Calibri"/>
              <a:cs typeface="Calibri"/>
            </a:endParaRPr>
          </a:p>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30</a:t>
            </a:fld>
            <a:endParaRPr lang="en-IN" dirty="0"/>
          </a:p>
        </p:txBody>
      </p:sp>
    </p:spTree>
    <p:extLst>
      <p:ext uri="{BB962C8B-B14F-4D97-AF65-F5344CB8AC3E}">
        <p14:creationId xmlns:p14="http://schemas.microsoft.com/office/powerpoint/2010/main" val="2590451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31</a:t>
            </a:fld>
            <a:endParaRPr lang="en-IN" dirty="0"/>
          </a:p>
        </p:txBody>
      </p:sp>
    </p:spTree>
    <p:extLst>
      <p:ext uri="{BB962C8B-B14F-4D97-AF65-F5344CB8AC3E}">
        <p14:creationId xmlns:p14="http://schemas.microsoft.com/office/powerpoint/2010/main" val="1836544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32</a:t>
            </a:fld>
            <a:endParaRPr lang="en-IN" dirty="0"/>
          </a:p>
        </p:txBody>
      </p:sp>
    </p:spTree>
    <p:extLst>
      <p:ext uri="{BB962C8B-B14F-4D97-AF65-F5344CB8AC3E}">
        <p14:creationId xmlns:p14="http://schemas.microsoft.com/office/powerpoint/2010/main" val="3644051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37</a:t>
            </a:fld>
            <a:endParaRPr lang="en-IN" dirty="0"/>
          </a:p>
        </p:txBody>
      </p:sp>
    </p:spTree>
    <p:extLst>
      <p:ext uri="{BB962C8B-B14F-4D97-AF65-F5344CB8AC3E}">
        <p14:creationId xmlns:p14="http://schemas.microsoft.com/office/powerpoint/2010/main" val="738405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42</a:t>
            </a:fld>
            <a:endParaRPr lang="en-IN" dirty="0"/>
          </a:p>
        </p:txBody>
      </p:sp>
    </p:spTree>
    <p:extLst>
      <p:ext uri="{BB962C8B-B14F-4D97-AF65-F5344CB8AC3E}">
        <p14:creationId xmlns:p14="http://schemas.microsoft.com/office/powerpoint/2010/main" val="4270842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43</a:t>
            </a:fld>
            <a:endParaRPr lang="en-IN" dirty="0"/>
          </a:p>
        </p:txBody>
      </p:sp>
    </p:spTree>
    <p:extLst>
      <p:ext uri="{BB962C8B-B14F-4D97-AF65-F5344CB8AC3E}">
        <p14:creationId xmlns:p14="http://schemas.microsoft.com/office/powerpoint/2010/main" val="97911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6</a:t>
            </a:fld>
            <a:endParaRPr lang="en-IN" dirty="0"/>
          </a:p>
        </p:txBody>
      </p:sp>
    </p:spTree>
    <p:extLst>
      <p:ext uri="{BB962C8B-B14F-4D97-AF65-F5344CB8AC3E}">
        <p14:creationId xmlns:p14="http://schemas.microsoft.com/office/powerpoint/2010/main" val="4069918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45</a:t>
            </a:fld>
            <a:endParaRPr lang="en-IN" dirty="0"/>
          </a:p>
        </p:txBody>
      </p:sp>
    </p:spTree>
    <p:extLst>
      <p:ext uri="{BB962C8B-B14F-4D97-AF65-F5344CB8AC3E}">
        <p14:creationId xmlns:p14="http://schemas.microsoft.com/office/powerpoint/2010/main" val="3682200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8</a:t>
            </a:fld>
            <a:endParaRPr lang="en-IN" dirty="0"/>
          </a:p>
        </p:txBody>
      </p:sp>
    </p:spTree>
    <p:extLst>
      <p:ext uri="{BB962C8B-B14F-4D97-AF65-F5344CB8AC3E}">
        <p14:creationId xmlns:p14="http://schemas.microsoft.com/office/powerpoint/2010/main" val="3201580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10</a:t>
            </a:fld>
            <a:endParaRPr lang="en-IN" dirty="0"/>
          </a:p>
        </p:txBody>
      </p:sp>
    </p:spTree>
    <p:extLst>
      <p:ext uri="{BB962C8B-B14F-4D97-AF65-F5344CB8AC3E}">
        <p14:creationId xmlns:p14="http://schemas.microsoft.com/office/powerpoint/2010/main" val="1229736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12</a:t>
            </a:fld>
            <a:endParaRPr lang="en-IN" dirty="0"/>
          </a:p>
        </p:txBody>
      </p:sp>
    </p:spTree>
    <p:extLst>
      <p:ext uri="{BB962C8B-B14F-4D97-AF65-F5344CB8AC3E}">
        <p14:creationId xmlns:p14="http://schemas.microsoft.com/office/powerpoint/2010/main" val="1092658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15</a:t>
            </a:fld>
            <a:endParaRPr lang="en-IN" dirty="0"/>
          </a:p>
        </p:txBody>
      </p:sp>
    </p:spTree>
    <p:extLst>
      <p:ext uri="{BB962C8B-B14F-4D97-AF65-F5344CB8AC3E}">
        <p14:creationId xmlns:p14="http://schemas.microsoft.com/office/powerpoint/2010/main" val="3502916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22</a:t>
            </a:fld>
            <a:endParaRPr lang="en-IN" dirty="0"/>
          </a:p>
        </p:txBody>
      </p:sp>
    </p:spTree>
    <p:extLst>
      <p:ext uri="{BB962C8B-B14F-4D97-AF65-F5344CB8AC3E}">
        <p14:creationId xmlns:p14="http://schemas.microsoft.com/office/powerpoint/2010/main" val="2859452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23</a:t>
            </a:fld>
            <a:endParaRPr lang="en-IN" dirty="0"/>
          </a:p>
        </p:txBody>
      </p:sp>
    </p:spTree>
    <p:extLst>
      <p:ext uri="{BB962C8B-B14F-4D97-AF65-F5344CB8AC3E}">
        <p14:creationId xmlns:p14="http://schemas.microsoft.com/office/powerpoint/2010/main" val="351944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24</a:t>
            </a:fld>
            <a:endParaRPr lang="en-IN" dirty="0"/>
          </a:p>
        </p:txBody>
      </p:sp>
    </p:spTree>
    <p:extLst>
      <p:ext uri="{BB962C8B-B14F-4D97-AF65-F5344CB8AC3E}">
        <p14:creationId xmlns:p14="http://schemas.microsoft.com/office/powerpoint/2010/main" val="311861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C93EBDD-0FE3-4546-943D-06D6F760FA7E}"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1701241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C93EBDD-0FE3-4546-943D-06D6F760FA7E}"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3628591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93EBDD-0FE3-4546-943D-06D6F760FA7E}"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9841D4-A0C3-4DB6-B311-7C29838D9CF6}" type="slidenum">
              <a:rPr lang="en-IN" smtClean="0"/>
              <a:t>‹#›</a:t>
            </a:fld>
            <a:endParaRPr lang="en-IN"/>
          </a:p>
        </p:txBody>
      </p:sp>
      <p:pic>
        <p:nvPicPr>
          <p:cNvPr id="7" name="Picture 2">
            <a:extLst>
              <a:ext uri="{FF2B5EF4-FFF2-40B4-BE49-F238E27FC236}">
                <a16:creationId xmlns:a16="http://schemas.microsoft.com/office/drawing/2014/main" id="{917D00DA-6E47-3C9B-8B48-F4CEC894D0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47450" y="136525"/>
            <a:ext cx="734509" cy="804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442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5983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lIns="0" rIns="0"/>
          <a:lstStyle>
            <a:lvl1pPr>
              <a:defRPr sz="1400" b="1">
                <a:solidFill>
                  <a:schemeClr val="tx1"/>
                </a:solidFill>
              </a:defRPr>
            </a:lvl1pPr>
          </a:lstStyle>
          <a:p>
            <a:r>
              <a:rPr lang="en-US" dirty="0"/>
              <a:t>Empowering Mind and Transforming Future</a:t>
            </a:r>
          </a:p>
        </p:txBody>
      </p:sp>
    </p:spTree>
    <p:extLst>
      <p:ext uri="{BB962C8B-B14F-4D97-AF65-F5344CB8AC3E}">
        <p14:creationId xmlns:p14="http://schemas.microsoft.com/office/powerpoint/2010/main" val="2412652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C93EBDD-0FE3-4546-943D-06D6F760FA7E}" type="datetimeFigureOut">
              <a:rPr lang="en-IN" smtClean="0"/>
              <a:t>08-06-2024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4246002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C93EBDD-0FE3-4546-943D-06D6F760FA7E}" type="datetimeFigureOut">
              <a:rPr lang="en-IN" smtClean="0"/>
              <a:t>08-06-2024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3598720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C93EBDD-0FE3-4546-943D-06D6F760FA7E}" type="datetimeFigureOut">
              <a:rPr lang="en-IN" smtClean="0"/>
              <a:t>08-06-2024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23064299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93EBDD-0FE3-4546-943D-06D6F760FA7E}" type="datetimeFigureOut">
              <a:rPr lang="en-IN" smtClean="0"/>
              <a:t>08-06-2024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29584554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93EBDD-0FE3-4546-943D-06D6F760FA7E}" type="datetimeFigureOut">
              <a:rPr lang="en-IN" smtClean="0"/>
              <a:t>08-06-2024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2504988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93EBDD-0FE3-4546-943D-06D6F760FA7E}" type="datetimeFigureOut">
              <a:rPr lang="en-IN" smtClean="0"/>
              <a:t>08-06-2024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3969046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C93EBDD-0FE3-4546-943D-06D6F760FA7E}"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4669572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C93EBDD-0FE3-4546-943D-06D6F760FA7E}" type="datetimeFigureOut">
              <a:rPr lang="en-IN" smtClean="0"/>
              <a:t>08-06-2024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9841D4-A0C3-4DB6-B311-7C29838D9CF6}" type="slidenum">
              <a:rPr lang="en-IN" smtClean="0"/>
              <a:t>‹#›</a:t>
            </a:fld>
            <a:endParaRPr lang="en-IN"/>
          </a:p>
        </p:txBody>
      </p:sp>
    </p:spTree>
    <p:extLst>
      <p:ext uri="{BB962C8B-B14F-4D97-AF65-F5344CB8AC3E}">
        <p14:creationId xmlns:p14="http://schemas.microsoft.com/office/powerpoint/2010/main" val="172195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5" name="Footer Placeholder 4"/>
          <p:cNvSpPr>
            <a:spLocks noGrp="1"/>
          </p:cNvSpPr>
          <p:nvPr>
            <p:ph type="ftr" sz="quarter" idx="11"/>
          </p:nvPr>
        </p:nvSpPr>
        <p:spPr>
          <a:xfrm>
            <a:off x="838201" y="6356351"/>
            <a:ext cx="7315202" cy="365125"/>
          </a:xfrm>
        </p:spPr>
        <p:txBody>
          <a:bodyPr/>
          <a:lstStyle>
            <a:lvl1pPr algn="l">
              <a:defRPr/>
            </a:lvl1pPr>
          </a:lstStyle>
          <a:p>
            <a:endParaRPr lang="en-US"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78885" y="6207305"/>
            <a:ext cx="7474518"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93EBDD-0FE3-4546-943D-06D6F760FA7E}" type="datetimeFigureOut">
              <a:rPr lang="en-IN" smtClean="0"/>
              <a:t>08-06-2024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841D4-A0C3-4DB6-B311-7C29838D9CF6}" type="slidenum">
              <a:rPr lang="en-IN" smtClean="0"/>
              <a:t>‹#›</a:t>
            </a:fld>
            <a:endParaRPr lang="en-IN"/>
          </a:p>
        </p:txBody>
      </p:sp>
    </p:spTree>
    <p:extLst>
      <p:ext uri="{BB962C8B-B14F-4D97-AF65-F5344CB8AC3E}">
        <p14:creationId xmlns:p14="http://schemas.microsoft.com/office/powerpoint/2010/main" val="98223163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Calibri" panose="020F0502020204030204" pitchFamily="34" charset="0"/>
              </a:rPr>
              <a:t>Fundamentals of Statistics &amp; Probability</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Population &amp; Sample</a:t>
            </a:r>
          </a:p>
        </p:txBody>
      </p:sp>
      <p:sp>
        <p:nvSpPr>
          <p:cNvPr id="31" name="Google Shape;1931;p67">
            <a:extLst>
              <a:ext uri="{FF2B5EF4-FFF2-40B4-BE49-F238E27FC236}">
                <a16:creationId xmlns:a16="http://schemas.microsoft.com/office/drawing/2014/main" id="{D8196D22-F2ED-B389-0420-6020F9F1B895}"/>
              </a:ext>
            </a:extLst>
          </p:cNvPr>
          <p:cNvSpPr/>
          <p:nvPr/>
        </p:nvSpPr>
        <p:spPr>
          <a:xfrm rot="5400000">
            <a:off x="307873" y="2063503"/>
            <a:ext cx="1299310" cy="557288"/>
          </a:xfrm>
          <a:custGeom>
            <a:avLst/>
            <a:gdLst/>
            <a:ahLst/>
            <a:cxnLst/>
            <a:rect l="l" t="t" r="r" b="b"/>
            <a:pathLst>
              <a:path w="942" h="161" extrusionOk="0">
                <a:moveTo>
                  <a:pt x="942" y="81"/>
                </a:moveTo>
                <a:cubicBezTo>
                  <a:pt x="942" y="48"/>
                  <a:pt x="923" y="20"/>
                  <a:pt x="894" y="0"/>
                </a:cubicBezTo>
                <a:cubicBezTo>
                  <a:pt x="0" y="0"/>
                  <a:pt x="0" y="0"/>
                  <a:pt x="0" y="0"/>
                </a:cubicBezTo>
                <a:cubicBezTo>
                  <a:pt x="20" y="23"/>
                  <a:pt x="32" y="51"/>
                  <a:pt x="32" y="81"/>
                </a:cubicBezTo>
                <a:cubicBezTo>
                  <a:pt x="32" y="110"/>
                  <a:pt x="20" y="138"/>
                  <a:pt x="0" y="161"/>
                </a:cubicBezTo>
                <a:cubicBezTo>
                  <a:pt x="894" y="161"/>
                  <a:pt x="894" y="161"/>
                  <a:pt x="894" y="161"/>
                </a:cubicBezTo>
                <a:cubicBezTo>
                  <a:pt x="923" y="141"/>
                  <a:pt x="942" y="113"/>
                  <a:pt x="942" y="81"/>
                </a:cubicBezTo>
                <a:close/>
              </a:path>
            </a:pathLst>
          </a:custGeom>
          <a:solidFill>
            <a:schemeClr val="tx1">
              <a:lumMod val="25000"/>
              <a:lumOff val="75000"/>
            </a:schemeClr>
          </a:solidFill>
          <a:ln>
            <a:noFill/>
          </a:ln>
        </p:spPr>
        <p:txBody>
          <a:bodyPr spcFirstLastPara="1" vert="vert270" wrap="square" lIns="0" tIns="0" rIns="0" bIns="0" anchor="ctr" anchorCtr="0">
            <a:noAutofit/>
          </a:bodyPr>
          <a:lstStyle/>
          <a:p>
            <a:pPr algn="ctr" defTabSz="1828800">
              <a:buClr>
                <a:srgbClr val="000000"/>
              </a:buClr>
            </a:pPr>
            <a:r>
              <a:rPr lang="en-IN" sz="2200" kern="0" dirty="0">
                <a:solidFill>
                  <a:schemeClr val="bg1"/>
                </a:solidFill>
                <a:ea typeface="Calibri"/>
                <a:cs typeface="Calibri"/>
                <a:sym typeface="Calibri"/>
              </a:rPr>
              <a:t>1</a:t>
            </a:r>
            <a:endParaRPr sz="2200" kern="0" dirty="0">
              <a:solidFill>
                <a:schemeClr val="bg1"/>
              </a:solidFill>
              <a:ea typeface="Calibri"/>
              <a:cs typeface="Calibri"/>
              <a:sym typeface="Calibri"/>
            </a:endParaRPr>
          </a:p>
        </p:txBody>
      </p:sp>
      <p:sp>
        <p:nvSpPr>
          <p:cNvPr id="32" name="Rectangle 31">
            <a:extLst>
              <a:ext uri="{FF2B5EF4-FFF2-40B4-BE49-F238E27FC236}">
                <a16:creationId xmlns:a16="http://schemas.microsoft.com/office/drawing/2014/main" id="{59DC3C8B-1F9E-9A2F-EDFE-3A0271F7FA08}"/>
              </a:ext>
            </a:extLst>
          </p:cNvPr>
          <p:cNvSpPr/>
          <p:nvPr/>
        </p:nvSpPr>
        <p:spPr>
          <a:xfrm>
            <a:off x="1328286" y="1738345"/>
            <a:ext cx="10184832" cy="1207606"/>
          </a:xfrm>
          <a:prstGeom prst="rect">
            <a:avLst/>
          </a:prstGeom>
        </p:spPr>
        <p:txBody>
          <a:bodyPr wrap="square" lIns="0" tIns="0" rIns="0" bIns="0" anchor="ctr" anchorCtr="0">
            <a:noAutofit/>
          </a:bodyPr>
          <a:lstStyle/>
          <a:p>
            <a:r>
              <a:rPr lang="en-US" sz="2200" b="1" dirty="0"/>
              <a:t>Population</a:t>
            </a:r>
          </a:p>
          <a:p>
            <a:pPr marL="342900" indent="-342900">
              <a:buFont typeface="Arial" panose="020B0604020202020204" pitchFamily="34" charset="0"/>
              <a:buChar char="•"/>
            </a:pPr>
            <a:r>
              <a:rPr lang="en-US" sz="2200" dirty="0">
                <a:solidFill>
                  <a:schemeClr val="bg2">
                    <a:lumMod val="10000"/>
                  </a:schemeClr>
                </a:solidFill>
              </a:rPr>
              <a:t>The entire group you want to study.</a:t>
            </a:r>
          </a:p>
          <a:p>
            <a:pPr marL="342900" indent="-342900">
              <a:buFont typeface="Arial" panose="020B0604020202020204" pitchFamily="34" charset="0"/>
              <a:buChar char="•"/>
            </a:pPr>
            <a:r>
              <a:rPr lang="en-US" sz="2200" b="1" dirty="0"/>
              <a:t>Example: </a:t>
            </a:r>
            <a:r>
              <a:rPr lang="en-US" sz="2200" dirty="0">
                <a:solidFill>
                  <a:schemeClr val="bg2">
                    <a:lumMod val="10000"/>
                  </a:schemeClr>
                </a:solidFill>
              </a:rPr>
              <a:t>All households in a country for studying average income.</a:t>
            </a:r>
          </a:p>
        </p:txBody>
      </p:sp>
      <p:grpSp>
        <p:nvGrpSpPr>
          <p:cNvPr id="15" name="Group 14">
            <a:extLst>
              <a:ext uri="{FF2B5EF4-FFF2-40B4-BE49-F238E27FC236}">
                <a16:creationId xmlns:a16="http://schemas.microsoft.com/office/drawing/2014/main" id="{93EA4C15-7448-21CD-513E-08B784313AB2}"/>
              </a:ext>
            </a:extLst>
          </p:cNvPr>
          <p:cNvGrpSpPr/>
          <p:nvPr/>
        </p:nvGrpSpPr>
        <p:grpSpPr>
          <a:xfrm>
            <a:off x="678882" y="3001110"/>
            <a:ext cx="10834236" cy="1298746"/>
            <a:chOff x="678882" y="3276201"/>
            <a:chExt cx="10834236" cy="743682"/>
          </a:xfrm>
        </p:grpSpPr>
        <p:sp>
          <p:nvSpPr>
            <p:cNvPr id="29" name="Google Shape;1930;p67">
              <a:extLst>
                <a:ext uri="{FF2B5EF4-FFF2-40B4-BE49-F238E27FC236}">
                  <a16:creationId xmlns:a16="http://schemas.microsoft.com/office/drawing/2014/main" id="{7CE52C39-7DBE-8BBD-D044-E51ADA0E7885}"/>
                </a:ext>
              </a:extLst>
            </p:cNvPr>
            <p:cNvSpPr/>
            <p:nvPr/>
          </p:nvSpPr>
          <p:spPr>
            <a:xfrm rot="5400000">
              <a:off x="585685" y="3369398"/>
              <a:ext cx="743682" cy="557288"/>
            </a:xfrm>
            <a:custGeom>
              <a:avLst/>
              <a:gdLst/>
              <a:ahLst/>
              <a:cxnLst/>
              <a:rect l="l" t="t" r="r" b="b"/>
              <a:pathLst>
                <a:path w="942" h="161" extrusionOk="0">
                  <a:moveTo>
                    <a:pt x="942" y="81"/>
                  </a:moveTo>
                  <a:cubicBezTo>
                    <a:pt x="942" y="48"/>
                    <a:pt x="923" y="20"/>
                    <a:pt x="893" y="0"/>
                  </a:cubicBezTo>
                  <a:cubicBezTo>
                    <a:pt x="0" y="0"/>
                    <a:pt x="0" y="0"/>
                    <a:pt x="0" y="0"/>
                  </a:cubicBezTo>
                  <a:cubicBezTo>
                    <a:pt x="20" y="23"/>
                    <a:pt x="32" y="51"/>
                    <a:pt x="32" y="81"/>
                  </a:cubicBezTo>
                  <a:cubicBezTo>
                    <a:pt x="32" y="110"/>
                    <a:pt x="20" y="138"/>
                    <a:pt x="0" y="161"/>
                  </a:cubicBezTo>
                  <a:cubicBezTo>
                    <a:pt x="893" y="161"/>
                    <a:pt x="893" y="161"/>
                    <a:pt x="893" y="161"/>
                  </a:cubicBezTo>
                  <a:cubicBezTo>
                    <a:pt x="923" y="141"/>
                    <a:pt x="942" y="113"/>
                    <a:pt x="942" y="81"/>
                  </a:cubicBezTo>
                  <a:close/>
                </a:path>
              </a:pathLst>
            </a:custGeom>
            <a:solidFill>
              <a:schemeClr val="tx1">
                <a:lumMod val="50000"/>
                <a:lumOff val="50000"/>
              </a:schemeClr>
            </a:solidFill>
            <a:ln>
              <a:noFill/>
            </a:ln>
          </p:spPr>
          <p:txBody>
            <a:bodyPr spcFirstLastPara="1" vert="vert270" wrap="square" lIns="0" tIns="0" rIns="0" bIns="0" anchor="ctr" anchorCtr="0">
              <a:noAutofit/>
            </a:bodyPr>
            <a:lstStyle/>
            <a:p>
              <a:pPr algn="ctr" defTabSz="1828800">
                <a:buClr>
                  <a:srgbClr val="000000"/>
                </a:buClr>
              </a:pPr>
              <a:r>
                <a:rPr lang="en-IN" sz="2200" kern="0" dirty="0">
                  <a:solidFill>
                    <a:schemeClr val="bg1"/>
                  </a:solidFill>
                  <a:ea typeface="Calibri"/>
                  <a:cs typeface="Calibri"/>
                  <a:sym typeface="Calibri"/>
                </a:rPr>
                <a:t>2</a:t>
              </a:r>
              <a:endParaRPr sz="2200" kern="0" dirty="0">
                <a:solidFill>
                  <a:schemeClr val="bg1"/>
                </a:solidFill>
                <a:ea typeface="Calibri"/>
                <a:cs typeface="Calibri"/>
                <a:sym typeface="Calibri"/>
              </a:endParaRPr>
            </a:p>
          </p:txBody>
        </p:sp>
        <p:sp>
          <p:nvSpPr>
            <p:cNvPr id="30" name="Rectangle 29">
              <a:extLst>
                <a:ext uri="{FF2B5EF4-FFF2-40B4-BE49-F238E27FC236}">
                  <a16:creationId xmlns:a16="http://schemas.microsoft.com/office/drawing/2014/main" id="{F0A0FBCD-E82A-7BD8-1EF1-DB788823A1FE}"/>
                </a:ext>
              </a:extLst>
            </p:cNvPr>
            <p:cNvSpPr/>
            <p:nvPr/>
          </p:nvSpPr>
          <p:spPr>
            <a:xfrm>
              <a:off x="1328286" y="3302168"/>
              <a:ext cx="10184832" cy="691494"/>
            </a:xfrm>
            <a:prstGeom prst="rect">
              <a:avLst/>
            </a:prstGeom>
          </p:spPr>
          <p:txBody>
            <a:bodyPr wrap="square" lIns="0" tIns="0" rIns="0" bIns="0" anchor="ctr" anchorCtr="0">
              <a:noAutofit/>
            </a:bodyPr>
            <a:lstStyle/>
            <a:p>
              <a:r>
                <a:rPr lang="en-US" sz="2200" b="1" dirty="0"/>
                <a:t>Sample</a:t>
              </a:r>
            </a:p>
            <a:p>
              <a:pPr marL="342900" indent="-342900">
                <a:buFont typeface="Arial" panose="020B0604020202020204" pitchFamily="34" charset="0"/>
                <a:buChar char="•"/>
              </a:pPr>
              <a:r>
                <a:rPr lang="en-US" sz="2200" dirty="0">
                  <a:solidFill>
                    <a:schemeClr val="bg2">
                      <a:lumMod val="10000"/>
                    </a:schemeClr>
                  </a:solidFill>
                </a:rPr>
                <a:t>A smaller, representative subset from the population.</a:t>
              </a:r>
            </a:p>
            <a:p>
              <a:pPr marL="342900" indent="-342900">
                <a:buFont typeface="Arial" panose="020B0604020202020204" pitchFamily="34" charset="0"/>
                <a:buChar char="•"/>
              </a:pPr>
              <a:r>
                <a:rPr lang="en-US" sz="2200" b="1" dirty="0"/>
                <a:t>Example: </a:t>
              </a:r>
              <a:r>
                <a:rPr lang="en-US" sz="2200" dirty="0">
                  <a:solidFill>
                    <a:schemeClr val="bg2">
                      <a:lumMod val="10000"/>
                    </a:schemeClr>
                  </a:solidFill>
                </a:rPr>
                <a:t>Surveying a selected group of households to estimate average income, saving time and resources.</a:t>
              </a:r>
            </a:p>
          </p:txBody>
        </p:sp>
      </p:grpSp>
      <p:cxnSp>
        <p:nvCxnSpPr>
          <p:cNvPr id="16" name="Straight Connector 15">
            <a:extLst>
              <a:ext uri="{FF2B5EF4-FFF2-40B4-BE49-F238E27FC236}">
                <a16:creationId xmlns:a16="http://schemas.microsoft.com/office/drawing/2014/main" id="{A6F5C3F5-7452-3858-0839-B6FD452B58D6}"/>
              </a:ext>
            </a:extLst>
          </p:cNvPr>
          <p:cNvCxnSpPr>
            <a:cxnSpLocks/>
          </p:cNvCxnSpPr>
          <p:nvPr/>
        </p:nvCxnSpPr>
        <p:spPr>
          <a:xfrm>
            <a:off x="1328286" y="2995827"/>
            <a:ext cx="1018483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FFD2CB88-9864-5442-7014-60FC2C6BAE1B}"/>
              </a:ext>
            </a:extLst>
          </p:cNvPr>
          <p:cNvGrpSpPr/>
          <p:nvPr/>
        </p:nvGrpSpPr>
        <p:grpSpPr>
          <a:xfrm>
            <a:off x="678882" y="4489689"/>
            <a:ext cx="8187732" cy="1871247"/>
            <a:chOff x="931325" y="4489689"/>
            <a:chExt cx="8187732" cy="1871247"/>
          </a:xfrm>
        </p:grpSpPr>
        <p:sp>
          <p:nvSpPr>
            <p:cNvPr id="6" name="Oval 5">
              <a:extLst>
                <a:ext uri="{FF2B5EF4-FFF2-40B4-BE49-F238E27FC236}">
                  <a16:creationId xmlns:a16="http://schemas.microsoft.com/office/drawing/2014/main" id="{D1D25B59-E5DE-406C-580D-C44F65199FCF}"/>
                </a:ext>
              </a:extLst>
            </p:cNvPr>
            <p:cNvSpPr/>
            <p:nvPr/>
          </p:nvSpPr>
          <p:spPr>
            <a:xfrm>
              <a:off x="2757943" y="4489689"/>
              <a:ext cx="1840738" cy="184170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IN" dirty="0"/>
                <a:t>Population</a:t>
              </a:r>
            </a:p>
          </p:txBody>
        </p:sp>
        <p:sp>
          <p:nvSpPr>
            <p:cNvPr id="7" name="Oval 6">
              <a:extLst>
                <a:ext uri="{FF2B5EF4-FFF2-40B4-BE49-F238E27FC236}">
                  <a16:creationId xmlns:a16="http://schemas.microsoft.com/office/drawing/2014/main" id="{533F2A7C-03AF-73AF-C13A-FCA500C7320B}"/>
                </a:ext>
              </a:extLst>
            </p:cNvPr>
            <p:cNvSpPr/>
            <p:nvPr/>
          </p:nvSpPr>
          <p:spPr>
            <a:xfrm>
              <a:off x="3410858" y="5186397"/>
              <a:ext cx="883252" cy="88371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IN" sz="1600" dirty="0"/>
                <a:t>Sample</a:t>
              </a:r>
            </a:p>
          </p:txBody>
        </p:sp>
        <p:sp>
          <p:nvSpPr>
            <p:cNvPr id="8" name="Oval 7">
              <a:extLst>
                <a:ext uri="{FF2B5EF4-FFF2-40B4-BE49-F238E27FC236}">
                  <a16:creationId xmlns:a16="http://schemas.microsoft.com/office/drawing/2014/main" id="{6F00D206-43DD-8E1A-A2C4-73769924B63A}"/>
                </a:ext>
              </a:extLst>
            </p:cNvPr>
            <p:cNvSpPr/>
            <p:nvPr/>
          </p:nvSpPr>
          <p:spPr>
            <a:xfrm>
              <a:off x="8059058" y="5186397"/>
              <a:ext cx="883252" cy="88371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IN" sz="1600" dirty="0"/>
                <a:t>Sample</a:t>
              </a:r>
            </a:p>
          </p:txBody>
        </p:sp>
        <p:cxnSp>
          <p:nvCxnSpPr>
            <p:cNvPr id="10" name="Straight Arrow Connector 9">
              <a:extLst>
                <a:ext uri="{FF2B5EF4-FFF2-40B4-BE49-F238E27FC236}">
                  <a16:creationId xmlns:a16="http://schemas.microsoft.com/office/drawing/2014/main" id="{ABFE94C9-A870-340D-5A31-FFEC94A2C97A}"/>
                </a:ext>
              </a:extLst>
            </p:cNvPr>
            <p:cNvCxnSpPr>
              <a:stCxn id="7" idx="6"/>
              <a:endCxn id="8" idx="2"/>
            </p:cNvCxnSpPr>
            <p:nvPr/>
          </p:nvCxnSpPr>
          <p:spPr>
            <a:xfrm>
              <a:off x="4294110" y="5628255"/>
              <a:ext cx="3764948" cy="0"/>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76B790D-777A-B892-CBEE-4DA8F49121A3}"/>
                </a:ext>
              </a:extLst>
            </p:cNvPr>
            <p:cNvSpPr txBox="1"/>
            <p:nvPr/>
          </p:nvSpPr>
          <p:spPr>
            <a:xfrm>
              <a:off x="5438011" y="5710685"/>
              <a:ext cx="1236746" cy="276999"/>
            </a:xfrm>
            <a:prstGeom prst="rect">
              <a:avLst/>
            </a:prstGeom>
            <a:noFill/>
          </p:spPr>
          <p:txBody>
            <a:bodyPr wrap="square" lIns="0" tIns="0" rIns="0" bIns="0" rtlCol="0">
              <a:spAutoFit/>
            </a:bodyPr>
            <a:lstStyle/>
            <a:p>
              <a:pPr algn="ctr"/>
              <a:r>
                <a:rPr lang="en-IN" dirty="0">
                  <a:solidFill>
                    <a:schemeClr val="bg2">
                      <a:lumMod val="10000"/>
                    </a:schemeClr>
                  </a:solidFill>
                </a:rPr>
                <a:t>Sampling</a:t>
              </a:r>
            </a:p>
          </p:txBody>
        </p:sp>
        <p:sp>
          <p:nvSpPr>
            <p:cNvPr id="12" name="TextBox 11">
              <a:extLst>
                <a:ext uri="{FF2B5EF4-FFF2-40B4-BE49-F238E27FC236}">
                  <a16:creationId xmlns:a16="http://schemas.microsoft.com/office/drawing/2014/main" id="{0B2E5130-DA2E-14AC-6FE1-121AA343D800}"/>
                </a:ext>
              </a:extLst>
            </p:cNvPr>
            <p:cNvSpPr txBox="1"/>
            <p:nvPr/>
          </p:nvSpPr>
          <p:spPr>
            <a:xfrm>
              <a:off x="931325" y="5806938"/>
              <a:ext cx="1236746" cy="553998"/>
            </a:xfrm>
            <a:prstGeom prst="rect">
              <a:avLst/>
            </a:prstGeom>
            <a:noFill/>
          </p:spPr>
          <p:txBody>
            <a:bodyPr wrap="square" lIns="0" tIns="0" rIns="0" bIns="0" rtlCol="0">
              <a:spAutoFit/>
            </a:bodyPr>
            <a:lstStyle/>
            <a:p>
              <a:pPr algn="ctr"/>
              <a:r>
                <a:rPr lang="en-IN" dirty="0">
                  <a:solidFill>
                    <a:schemeClr val="bg2">
                      <a:lumMod val="10000"/>
                    </a:schemeClr>
                  </a:solidFill>
                </a:rPr>
                <a:t>Data under investigation</a:t>
              </a:r>
            </a:p>
          </p:txBody>
        </p:sp>
        <p:cxnSp>
          <p:nvCxnSpPr>
            <p:cNvPr id="13" name="Straight Arrow Connector 12">
              <a:extLst>
                <a:ext uri="{FF2B5EF4-FFF2-40B4-BE49-F238E27FC236}">
                  <a16:creationId xmlns:a16="http://schemas.microsoft.com/office/drawing/2014/main" id="{291D9596-E0D9-E11E-D05A-095799432FC1}"/>
                </a:ext>
              </a:extLst>
            </p:cNvPr>
            <p:cNvCxnSpPr>
              <a:cxnSpLocks/>
              <a:stCxn id="6" idx="3"/>
              <a:endCxn id="12" idx="3"/>
            </p:cNvCxnSpPr>
            <p:nvPr/>
          </p:nvCxnSpPr>
          <p:spPr>
            <a:xfrm flipH="1">
              <a:off x="2168071" y="6061682"/>
              <a:ext cx="859442" cy="0"/>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0BEA6FE-E650-B2AC-D58B-615B9BE7547C}"/>
                </a:ext>
              </a:extLst>
            </p:cNvPr>
            <p:cNvSpPr txBox="1"/>
            <p:nvPr/>
          </p:nvSpPr>
          <p:spPr>
            <a:xfrm>
              <a:off x="7882311" y="4549970"/>
              <a:ext cx="1236746" cy="553998"/>
            </a:xfrm>
            <a:prstGeom prst="rect">
              <a:avLst/>
            </a:prstGeom>
            <a:noFill/>
          </p:spPr>
          <p:txBody>
            <a:bodyPr wrap="square" lIns="0" tIns="0" rIns="0" bIns="0" rtlCol="0">
              <a:spAutoFit/>
            </a:bodyPr>
            <a:lstStyle/>
            <a:p>
              <a:pPr algn="ctr"/>
              <a:r>
                <a:rPr lang="en-IN" dirty="0">
                  <a:solidFill>
                    <a:schemeClr val="bg2">
                      <a:lumMod val="10000"/>
                    </a:schemeClr>
                  </a:solidFill>
                </a:rPr>
                <a:t>Part of Population </a:t>
              </a:r>
            </a:p>
          </p:txBody>
        </p:sp>
      </p:grpSp>
    </p:spTree>
    <p:extLst>
      <p:ext uri="{BB962C8B-B14F-4D97-AF65-F5344CB8AC3E}">
        <p14:creationId xmlns:p14="http://schemas.microsoft.com/office/powerpoint/2010/main" val="321124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CE90-6A9E-73B9-A905-7403DA37BDFB}"/>
              </a:ext>
            </a:extLst>
          </p:cNvPr>
          <p:cNvSpPr>
            <a:spLocks noGrp="1"/>
          </p:cNvSpPr>
          <p:nvPr>
            <p:ph type="title"/>
          </p:nvPr>
        </p:nvSpPr>
        <p:spPr/>
        <p:txBody>
          <a:bodyPr/>
          <a:lstStyle/>
          <a:p>
            <a:r>
              <a:rPr lang="en-IN" dirty="0"/>
              <a:t>Sampling Techniques</a:t>
            </a:r>
          </a:p>
        </p:txBody>
      </p:sp>
      <p:sp>
        <p:nvSpPr>
          <p:cNvPr id="3" name="Content Placeholder 2">
            <a:extLst>
              <a:ext uri="{FF2B5EF4-FFF2-40B4-BE49-F238E27FC236}">
                <a16:creationId xmlns:a16="http://schemas.microsoft.com/office/drawing/2014/main" id="{7477D4F2-6C3E-392C-7853-096F0B91260D}"/>
              </a:ext>
            </a:extLst>
          </p:cNvPr>
          <p:cNvSpPr>
            <a:spLocks noGrp="1"/>
          </p:cNvSpPr>
          <p:nvPr>
            <p:ph sz="half" idx="1"/>
          </p:nvPr>
        </p:nvSpPr>
        <p:spPr/>
        <p:txBody>
          <a:bodyPr>
            <a:normAutofit/>
          </a:bodyPr>
          <a:lstStyle/>
          <a:p>
            <a:pPr algn="l">
              <a:buFont typeface="+mj-lt"/>
              <a:buAutoNum type="arabicPeriod"/>
            </a:pPr>
            <a:r>
              <a:rPr lang="en-US" sz="2000" b="1" i="0" dirty="0">
                <a:solidFill>
                  <a:srgbClr val="374151"/>
                </a:solidFill>
                <a:effectLst/>
                <a:latin typeface="+mn-lt"/>
              </a:rPr>
              <a:t> Simple Random Sampling:</a:t>
            </a:r>
            <a:endParaRPr lang="en-US" sz="2000" b="0" i="0" dirty="0">
              <a:solidFill>
                <a:srgbClr val="374151"/>
              </a:solidFill>
              <a:effectLst/>
              <a:latin typeface="+mn-lt"/>
            </a:endParaRPr>
          </a:p>
          <a:p>
            <a:pPr lvl="1"/>
            <a:r>
              <a:rPr lang="en-US" sz="2000" b="0" i="0" dirty="0">
                <a:solidFill>
                  <a:srgbClr val="374151"/>
                </a:solidFill>
                <a:effectLst/>
                <a:latin typeface="+mn-lt"/>
              </a:rPr>
              <a:t>In simple random sampling, every individual in the population has an equal chance of being selected.</a:t>
            </a:r>
          </a:p>
          <a:p>
            <a:pPr lvl="1"/>
            <a:r>
              <a:rPr lang="en-US" sz="2000" b="0" i="0" dirty="0">
                <a:solidFill>
                  <a:srgbClr val="374151"/>
                </a:solidFill>
                <a:effectLst/>
                <a:latin typeface="+mn-lt"/>
              </a:rPr>
              <a:t>This can be done using random number generators or a random process.</a:t>
            </a:r>
          </a:p>
          <a:p>
            <a:pPr algn="l">
              <a:buFont typeface="+mj-lt"/>
              <a:buAutoNum type="arabicPeriod"/>
            </a:pPr>
            <a:r>
              <a:rPr lang="en-US" sz="2000" b="1" i="0" dirty="0">
                <a:solidFill>
                  <a:srgbClr val="374151"/>
                </a:solidFill>
                <a:effectLst/>
                <a:latin typeface="+mn-lt"/>
              </a:rPr>
              <a:t> Stratified Random Sampling:</a:t>
            </a:r>
            <a:endParaRPr lang="en-US" sz="2000" b="0" i="0" dirty="0">
              <a:solidFill>
                <a:srgbClr val="374151"/>
              </a:solidFill>
              <a:effectLst/>
              <a:latin typeface="+mn-lt"/>
            </a:endParaRPr>
          </a:p>
          <a:p>
            <a:pPr lvl="1"/>
            <a:r>
              <a:rPr lang="en-US" sz="2000" b="0" i="0" dirty="0">
                <a:solidFill>
                  <a:srgbClr val="374151"/>
                </a:solidFill>
                <a:effectLst/>
                <a:latin typeface="+mn-lt"/>
              </a:rPr>
              <a:t>The population is divided into subgroups or strata based on certain characteristics (e.g., age, gender, income).</a:t>
            </a:r>
          </a:p>
          <a:p>
            <a:pPr lvl="1"/>
            <a:r>
              <a:rPr lang="en-US" sz="2000" b="0" i="0" dirty="0">
                <a:solidFill>
                  <a:srgbClr val="374151"/>
                </a:solidFill>
                <a:effectLst/>
                <a:latin typeface="+mn-lt"/>
              </a:rPr>
              <a:t>Random samples are then taken from each stratum in proportion to the population distribution.</a:t>
            </a:r>
          </a:p>
          <a:p>
            <a:pPr marL="0" indent="0">
              <a:buNone/>
            </a:pPr>
            <a:endParaRPr lang="en-IN" sz="2000" dirty="0">
              <a:latin typeface="+mn-lt"/>
            </a:endParaRPr>
          </a:p>
        </p:txBody>
      </p:sp>
      <p:sp>
        <p:nvSpPr>
          <p:cNvPr id="4" name="Content Placeholder 3">
            <a:extLst>
              <a:ext uri="{FF2B5EF4-FFF2-40B4-BE49-F238E27FC236}">
                <a16:creationId xmlns:a16="http://schemas.microsoft.com/office/drawing/2014/main" id="{C297F280-AB92-1E64-1045-46DC3D12541A}"/>
              </a:ext>
            </a:extLst>
          </p:cNvPr>
          <p:cNvSpPr>
            <a:spLocks noGrp="1"/>
          </p:cNvSpPr>
          <p:nvPr>
            <p:ph sz="half" idx="2"/>
          </p:nvPr>
        </p:nvSpPr>
        <p:spPr/>
        <p:txBody>
          <a:bodyPr>
            <a:normAutofit/>
          </a:bodyPr>
          <a:lstStyle/>
          <a:p>
            <a:pPr marL="0" indent="0" algn="l">
              <a:buNone/>
            </a:pPr>
            <a:r>
              <a:rPr lang="en-US" sz="2000" b="1" i="0" dirty="0">
                <a:solidFill>
                  <a:srgbClr val="374151"/>
                </a:solidFill>
                <a:effectLst/>
                <a:latin typeface="+mn-lt"/>
              </a:rPr>
              <a:t>3. Systematic Sampling:</a:t>
            </a:r>
            <a:endParaRPr lang="en-US" sz="2000" b="0" i="0" dirty="0">
              <a:solidFill>
                <a:srgbClr val="374151"/>
              </a:solidFill>
              <a:effectLst/>
              <a:latin typeface="+mn-lt"/>
            </a:endParaRPr>
          </a:p>
          <a:p>
            <a:pPr lvl="1"/>
            <a:r>
              <a:rPr lang="en-US" sz="2000" b="0" i="0" dirty="0">
                <a:solidFill>
                  <a:srgbClr val="374151"/>
                </a:solidFill>
                <a:effectLst/>
                <a:latin typeface="+mn-lt"/>
              </a:rPr>
              <a:t>Individuals are selected at regular intervals from a randomly chosen starting point.</a:t>
            </a:r>
          </a:p>
          <a:p>
            <a:pPr lvl="1"/>
            <a:r>
              <a:rPr lang="en-US" sz="2000" b="0" i="0" dirty="0">
                <a:solidFill>
                  <a:srgbClr val="374151"/>
                </a:solidFill>
                <a:effectLst/>
                <a:latin typeface="+mn-lt"/>
              </a:rPr>
              <a:t>For example, every 10th person on a list may be included in the sample.</a:t>
            </a:r>
          </a:p>
          <a:p>
            <a:pPr marL="0" indent="0" algn="l">
              <a:buNone/>
            </a:pPr>
            <a:r>
              <a:rPr lang="en-US" sz="2000" b="1" i="0" dirty="0">
                <a:solidFill>
                  <a:srgbClr val="374151"/>
                </a:solidFill>
                <a:effectLst/>
                <a:latin typeface="+mn-lt"/>
              </a:rPr>
              <a:t>4. Cluster Sampling:</a:t>
            </a:r>
            <a:endParaRPr lang="en-US" sz="2000" b="0" i="0" dirty="0">
              <a:solidFill>
                <a:srgbClr val="374151"/>
              </a:solidFill>
              <a:effectLst/>
              <a:latin typeface="+mn-lt"/>
            </a:endParaRPr>
          </a:p>
          <a:p>
            <a:pPr lvl="1"/>
            <a:r>
              <a:rPr lang="en-US" sz="2000" b="0" i="0" dirty="0">
                <a:solidFill>
                  <a:srgbClr val="374151"/>
                </a:solidFill>
                <a:effectLst/>
                <a:latin typeface="+mn-lt"/>
              </a:rPr>
              <a:t>The population is divided into clusters, and entire clusters are randomly selected.</a:t>
            </a:r>
          </a:p>
          <a:p>
            <a:pPr lvl="1"/>
            <a:r>
              <a:rPr lang="en-US" sz="2000" b="0" i="0" dirty="0">
                <a:solidFill>
                  <a:srgbClr val="374151"/>
                </a:solidFill>
                <a:effectLst/>
                <a:latin typeface="+mn-lt"/>
              </a:rPr>
              <a:t>Then, all individuals within the selected clusters are included in the sample.</a:t>
            </a:r>
          </a:p>
          <a:p>
            <a:pPr marL="0" indent="0">
              <a:buNone/>
            </a:pPr>
            <a:endParaRPr lang="en-IN" sz="2000" dirty="0">
              <a:latin typeface="+mn-lt"/>
            </a:endParaRPr>
          </a:p>
        </p:txBody>
      </p:sp>
    </p:spTree>
    <p:extLst>
      <p:ext uri="{BB962C8B-B14F-4D97-AF65-F5344CB8AC3E}">
        <p14:creationId xmlns:p14="http://schemas.microsoft.com/office/powerpoint/2010/main" val="2314160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5400" dirty="0"/>
              <a:t>Inferential And Descriptive Statistics </a:t>
            </a:r>
          </a:p>
        </p:txBody>
      </p:sp>
      <p:pic>
        <p:nvPicPr>
          <p:cNvPr id="3" name="Picture 2" descr="Inferential Statistics: Definition, Types + Examples | QuestionPro">
            <a:extLst>
              <a:ext uri="{FF2B5EF4-FFF2-40B4-BE49-F238E27FC236}">
                <a16:creationId xmlns:a16="http://schemas.microsoft.com/office/drawing/2014/main" id="{43121106-5006-D519-69DB-FE9B05D3A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1830"/>
          <a:stretch>
            <a:fillRect/>
          </a:stretch>
        </p:blipFill>
        <p:spPr bwMode="auto">
          <a:xfrm>
            <a:off x="5511801" y="2"/>
            <a:ext cx="6680199" cy="6857999"/>
          </a:xfrm>
          <a:custGeom>
            <a:avLst/>
            <a:gdLst>
              <a:gd name="connsiteX0" fmla="*/ 2560796 w 6680199"/>
              <a:gd name="connsiteY0" fmla="*/ 0 h 6857999"/>
              <a:gd name="connsiteX1" fmla="*/ 6680199 w 6680199"/>
              <a:gd name="connsiteY1" fmla="*/ 0 h 6857999"/>
              <a:gd name="connsiteX2" fmla="*/ 6680199 w 6680199"/>
              <a:gd name="connsiteY2" fmla="*/ 6857999 h 6857999"/>
              <a:gd name="connsiteX3" fmla="*/ 0 w 66801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80199" h="6857999">
                <a:moveTo>
                  <a:pt x="2560796" y="0"/>
                </a:moveTo>
                <a:lnTo>
                  <a:pt x="6680199" y="0"/>
                </a:lnTo>
                <a:lnTo>
                  <a:pt x="6680199" y="6857999"/>
                </a:lnTo>
                <a:lnTo>
                  <a:pt x="0" y="6857999"/>
                </a:lnTo>
                <a:close/>
              </a:path>
            </a:pathLst>
          </a:custGeom>
          <a:noFill/>
          <a:extLst>
            <a:ext uri="{909E8E84-426E-40DD-AFC4-6F175D3DCCD1}">
              <a14:hiddenFill xmlns:a14="http://schemas.microsoft.com/office/drawing/2010/main">
                <a:solidFill>
                  <a:srgbClr val="FFFFFF"/>
                </a:solidFill>
              </a14:hiddenFill>
            </a:ext>
          </a:extLst>
        </p:spPr>
      </p:pic>
      <p:sp>
        <p:nvSpPr>
          <p:cNvPr id="2" name="Rectangle 9">
            <a:extLst>
              <a:ext uri="{FF2B5EF4-FFF2-40B4-BE49-F238E27FC236}">
                <a16:creationId xmlns:a16="http://schemas.microsoft.com/office/drawing/2014/main" id="{5E8F0DD0-2A58-E786-EAE0-7AA638B47D4D}"/>
              </a:ext>
            </a:extLst>
          </p:cNvPr>
          <p:cNvSpPr/>
          <p:nvPr/>
        </p:nvSpPr>
        <p:spPr>
          <a:xfrm>
            <a:off x="5511801"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29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Types of Statistics</a:t>
            </a:r>
          </a:p>
        </p:txBody>
      </p:sp>
      <p:sp>
        <p:nvSpPr>
          <p:cNvPr id="2" name="Text Placeholder 1">
            <a:extLst>
              <a:ext uri="{FF2B5EF4-FFF2-40B4-BE49-F238E27FC236}">
                <a16:creationId xmlns:a16="http://schemas.microsoft.com/office/drawing/2014/main" id="{0A51E0B6-EA60-D174-B277-0997C9462349}"/>
              </a:ext>
            </a:extLst>
          </p:cNvPr>
          <p:cNvSpPr>
            <a:spLocks noGrp="1"/>
          </p:cNvSpPr>
          <p:nvPr>
            <p:ph type="body" idx="1"/>
          </p:nvPr>
        </p:nvSpPr>
        <p:spPr>
          <a:xfrm>
            <a:off x="678881" y="1659834"/>
            <a:ext cx="10834234" cy="441109"/>
          </a:xfrm>
        </p:spPr>
        <p:txBody>
          <a:bodyPr lIns="0" tIns="0" rIns="0" bIns="0" anchor="ctr" anchorCtr="0"/>
          <a:lstStyle/>
          <a:p>
            <a:r>
              <a:rPr lang="en-US" dirty="0"/>
              <a:t>There are two main types of statistics</a:t>
            </a:r>
          </a:p>
        </p:txBody>
      </p:sp>
      <p:sp>
        <p:nvSpPr>
          <p:cNvPr id="13" name="Content Placeholder 12">
            <a:extLst>
              <a:ext uri="{FF2B5EF4-FFF2-40B4-BE49-F238E27FC236}">
                <a16:creationId xmlns:a16="http://schemas.microsoft.com/office/drawing/2014/main" id="{E6267526-4913-FCF0-E153-4548D0B336DD}"/>
              </a:ext>
            </a:extLst>
          </p:cNvPr>
          <p:cNvSpPr>
            <a:spLocks noGrp="1"/>
          </p:cNvSpPr>
          <p:nvPr>
            <p:ph sz="half" idx="2"/>
          </p:nvPr>
        </p:nvSpPr>
        <p:spPr>
          <a:xfrm>
            <a:off x="678881" y="2200274"/>
            <a:ext cx="5318693" cy="3307896"/>
          </a:xfrm>
        </p:spPr>
        <p:txBody>
          <a:bodyPr lIns="0" tIns="0" rIns="0" bIns="0">
            <a:noAutofit/>
          </a:bodyPr>
          <a:lstStyle/>
          <a:p>
            <a:pPr marL="0" indent="0">
              <a:lnSpc>
                <a:spcPct val="100000"/>
              </a:lnSpc>
              <a:spcBef>
                <a:spcPts val="200"/>
              </a:spcBef>
              <a:spcAft>
                <a:spcPts val="500"/>
              </a:spcAft>
              <a:buNone/>
            </a:pPr>
            <a:r>
              <a:rPr lang="en-US" sz="2400" b="1" dirty="0">
                <a:solidFill>
                  <a:schemeClr val="tx1"/>
                </a:solidFill>
              </a:rPr>
              <a:t>1. Descriptive Statistics</a:t>
            </a:r>
          </a:p>
          <a:p>
            <a:pPr>
              <a:lnSpc>
                <a:spcPct val="100000"/>
              </a:lnSpc>
              <a:spcBef>
                <a:spcPts val="200"/>
              </a:spcBef>
              <a:spcAft>
                <a:spcPts val="500"/>
              </a:spcAft>
            </a:pPr>
            <a:r>
              <a:rPr lang="en-US" sz="2200" dirty="0"/>
              <a:t>Involve summarizing and presenting data to describe its main features.</a:t>
            </a:r>
          </a:p>
          <a:p>
            <a:pPr>
              <a:lnSpc>
                <a:spcPct val="100000"/>
              </a:lnSpc>
              <a:spcBef>
                <a:spcPts val="200"/>
              </a:spcBef>
              <a:spcAft>
                <a:spcPts val="500"/>
              </a:spcAft>
            </a:pPr>
            <a:r>
              <a:rPr lang="en-US" sz="2200" dirty="0"/>
              <a:t>This includes measures such as </a:t>
            </a:r>
            <a:r>
              <a:rPr lang="en-US" sz="2200" b="1" dirty="0">
                <a:solidFill>
                  <a:schemeClr val="tx1"/>
                </a:solidFill>
              </a:rPr>
              <a:t>mean, median, mode, range, variance, and standard deviation.</a:t>
            </a:r>
          </a:p>
          <a:p>
            <a:pPr>
              <a:lnSpc>
                <a:spcPct val="100000"/>
              </a:lnSpc>
              <a:spcBef>
                <a:spcPts val="200"/>
              </a:spcBef>
              <a:spcAft>
                <a:spcPts val="500"/>
              </a:spcAft>
            </a:pPr>
            <a:r>
              <a:rPr lang="en-US" sz="2200" dirty="0"/>
              <a:t>Descriptive statistics are used to gain insights into data and understand its characteristics.</a:t>
            </a:r>
          </a:p>
        </p:txBody>
      </p:sp>
      <p:sp>
        <p:nvSpPr>
          <p:cNvPr id="5" name="Content Placeholder 4">
            <a:extLst>
              <a:ext uri="{FF2B5EF4-FFF2-40B4-BE49-F238E27FC236}">
                <a16:creationId xmlns:a16="http://schemas.microsoft.com/office/drawing/2014/main" id="{92BFE34C-7F60-920D-5476-07F1252FD841}"/>
              </a:ext>
            </a:extLst>
          </p:cNvPr>
          <p:cNvSpPr>
            <a:spLocks noGrp="1"/>
          </p:cNvSpPr>
          <p:nvPr>
            <p:ph sz="quarter" idx="4"/>
          </p:nvPr>
        </p:nvSpPr>
        <p:spPr>
          <a:xfrm>
            <a:off x="6172202" y="2200274"/>
            <a:ext cx="5340914" cy="3307896"/>
          </a:xfrm>
        </p:spPr>
        <p:txBody>
          <a:bodyPr lIns="0" tIns="0" rIns="0" bIns="0">
            <a:normAutofit/>
          </a:bodyPr>
          <a:lstStyle/>
          <a:p>
            <a:pPr marL="0" indent="0">
              <a:lnSpc>
                <a:spcPct val="100000"/>
              </a:lnSpc>
              <a:spcBef>
                <a:spcPts val="200"/>
              </a:spcBef>
              <a:spcAft>
                <a:spcPts val="500"/>
              </a:spcAft>
              <a:buNone/>
            </a:pPr>
            <a:r>
              <a:rPr lang="en-US" sz="2400" b="1" dirty="0">
                <a:solidFill>
                  <a:schemeClr val="tx1"/>
                </a:solidFill>
              </a:rPr>
              <a:t>2. Inferential Statistics</a:t>
            </a:r>
          </a:p>
          <a:p>
            <a:pPr>
              <a:lnSpc>
                <a:spcPct val="100000"/>
              </a:lnSpc>
              <a:spcBef>
                <a:spcPts val="200"/>
              </a:spcBef>
              <a:spcAft>
                <a:spcPts val="500"/>
              </a:spcAft>
            </a:pPr>
            <a:r>
              <a:rPr lang="en-US" sz="2200" dirty="0"/>
              <a:t>Involve making predictions, inferences, or generalizations about a larger population based on a sample of data. </a:t>
            </a:r>
          </a:p>
          <a:p>
            <a:pPr>
              <a:lnSpc>
                <a:spcPct val="100000"/>
              </a:lnSpc>
              <a:spcBef>
                <a:spcPts val="200"/>
              </a:spcBef>
              <a:spcAft>
                <a:spcPts val="500"/>
              </a:spcAft>
            </a:pPr>
            <a:r>
              <a:rPr lang="en-US" sz="2200" dirty="0"/>
              <a:t>includes techniques like </a:t>
            </a:r>
            <a:r>
              <a:rPr lang="en-US" sz="2200" b="1" dirty="0">
                <a:solidFill>
                  <a:schemeClr val="tx1"/>
                </a:solidFill>
              </a:rPr>
              <a:t>hypothesis testing, confidence intervals, and regression analysis. </a:t>
            </a:r>
            <a:r>
              <a:rPr lang="en-US" sz="2200" dirty="0"/>
              <a:t>Inferential statistics help us draw conclusions beyond the data we have collected.</a:t>
            </a:r>
          </a:p>
        </p:txBody>
      </p:sp>
      <p:sp>
        <p:nvSpPr>
          <p:cNvPr id="6" name="Content Placeholder 12">
            <a:extLst>
              <a:ext uri="{FF2B5EF4-FFF2-40B4-BE49-F238E27FC236}">
                <a16:creationId xmlns:a16="http://schemas.microsoft.com/office/drawing/2014/main" id="{5E212ECD-BAD1-614C-C633-AA55E437BB58}"/>
              </a:ext>
            </a:extLst>
          </p:cNvPr>
          <p:cNvSpPr txBox="1">
            <a:spLocks/>
          </p:cNvSpPr>
          <p:nvPr/>
        </p:nvSpPr>
        <p:spPr>
          <a:xfrm>
            <a:off x="678884" y="5651047"/>
            <a:ext cx="10834234" cy="73502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
              </a:spcBef>
              <a:spcAft>
                <a:spcPts val="500"/>
              </a:spcAft>
              <a:buFont typeface="Arial" panose="020B0604020202020204" pitchFamily="34" charset="0"/>
              <a:buNone/>
            </a:pPr>
            <a:r>
              <a:rPr lang="en-US" sz="2200" dirty="0"/>
              <a:t>These two types of statistics work together to help us analyze and understand data in a comprehensive manner.</a:t>
            </a:r>
          </a:p>
        </p:txBody>
      </p:sp>
    </p:spTree>
    <p:extLst>
      <p:ext uri="{BB962C8B-B14F-4D97-AF65-F5344CB8AC3E}">
        <p14:creationId xmlns:p14="http://schemas.microsoft.com/office/powerpoint/2010/main" val="375706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C329BB3-5F16-63D1-0783-D735BD7E58D2}"/>
              </a:ext>
            </a:extLst>
          </p:cNvPr>
          <p:cNvSpPr>
            <a:spLocks noGrp="1"/>
          </p:cNvSpPr>
          <p:nvPr>
            <p:ph type="title"/>
          </p:nvPr>
        </p:nvSpPr>
        <p:spPr/>
        <p:txBody>
          <a:bodyPr/>
          <a:lstStyle/>
          <a:p>
            <a:r>
              <a:rPr lang="en-IN" dirty="0"/>
              <a:t>Descriptive Statistics</a:t>
            </a:r>
          </a:p>
        </p:txBody>
      </p:sp>
      <p:sp>
        <p:nvSpPr>
          <p:cNvPr id="3" name="Rectangle 2">
            <a:extLst>
              <a:ext uri="{FF2B5EF4-FFF2-40B4-BE49-F238E27FC236}">
                <a16:creationId xmlns:a16="http://schemas.microsoft.com/office/drawing/2014/main" id="{AB3435FD-7276-7D0A-1D84-660519A99A69}"/>
              </a:ext>
            </a:extLst>
          </p:cNvPr>
          <p:cNvSpPr/>
          <p:nvPr/>
        </p:nvSpPr>
        <p:spPr>
          <a:xfrm>
            <a:off x="3320143" y="1875281"/>
            <a:ext cx="5464628" cy="69874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3600" b="1" dirty="0">
                <a:solidFill>
                  <a:schemeClr val="tx1"/>
                </a:solidFill>
              </a:rPr>
              <a:t>Descriptive Statistics</a:t>
            </a:r>
          </a:p>
        </p:txBody>
      </p:sp>
      <p:sp>
        <p:nvSpPr>
          <p:cNvPr id="8" name="Rectangle 7">
            <a:extLst>
              <a:ext uri="{FF2B5EF4-FFF2-40B4-BE49-F238E27FC236}">
                <a16:creationId xmlns:a16="http://schemas.microsoft.com/office/drawing/2014/main" id="{80443359-C99C-D0F1-E602-3B650B7116E4}"/>
              </a:ext>
            </a:extLst>
          </p:cNvPr>
          <p:cNvSpPr/>
          <p:nvPr/>
        </p:nvSpPr>
        <p:spPr>
          <a:xfrm>
            <a:off x="678881" y="2869510"/>
            <a:ext cx="4175398" cy="69874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400" dirty="0">
                <a:solidFill>
                  <a:schemeClr val="tx1"/>
                </a:solidFill>
              </a:rPr>
              <a:t>Measure of Central Tendency</a:t>
            </a:r>
          </a:p>
        </p:txBody>
      </p:sp>
      <p:sp>
        <p:nvSpPr>
          <p:cNvPr id="12" name="Rectangle 11">
            <a:extLst>
              <a:ext uri="{FF2B5EF4-FFF2-40B4-BE49-F238E27FC236}">
                <a16:creationId xmlns:a16="http://schemas.microsoft.com/office/drawing/2014/main" id="{517CCD32-ABE0-959D-3346-3745D3871DC9}"/>
              </a:ext>
            </a:extLst>
          </p:cNvPr>
          <p:cNvSpPr/>
          <p:nvPr/>
        </p:nvSpPr>
        <p:spPr>
          <a:xfrm>
            <a:off x="7337720" y="2869510"/>
            <a:ext cx="4175398" cy="69874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400" dirty="0">
                <a:solidFill>
                  <a:schemeClr val="tx1"/>
                </a:solidFill>
              </a:rPr>
              <a:t>Measure of Dispersion</a:t>
            </a:r>
          </a:p>
        </p:txBody>
      </p:sp>
      <p:sp>
        <p:nvSpPr>
          <p:cNvPr id="21" name="Rectangle 20">
            <a:extLst>
              <a:ext uri="{FF2B5EF4-FFF2-40B4-BE49-F238E27FC236}">
                <a16:creationId xmlns:a16="http://schemas.microsoft.com/office/drawing/2014/main" id="{9EB6D00E-7633-48B5-4E59-9ED67FC72D38}"/>
              </a:ext>
            </a:extLst>
          </p:cNvPr>
          <p:cNvSpPr/>
          <p:nvPr/>
        </p:nvSpPr>
        <p:spPr>
          <a:xfrm>
            <a:off x="678881" y="3863739"/>
            <a:ext cx="1955785"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Mean</a:t>
            </a:r>
          </a:p>
        </p:txBody>
      </p:sp>
      <p:sp>
        <p:nvSpPr>
          <p:cNvPr id="23" name="Rectangle 22">
            <a:extLst>
              <a:ext uri="{FF2B5EF4-FFF2-40B4-BE49-F238E27FC236}">
                <a16:creationId xmlns:a16="http://schemas.microsoft.com/office/drawing/2014/main" id="{407E5D7F-EB6F-5DB4-6424-2262CDE46538}"/>
              </a:ext>
            </a:extLst>
          </p:cNvPr>
          <p:cNvSpPr/>
          <p:nvPr/>
        </p:nvSpPr>
        <p:spPr>
          <a:xfrm>
            <a:off x="2898494" y="3863739"/>
            <a:ext cx="1955785"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Mode</a:t>
            </a:r>
          </a:p>
        </p:txBody>
      </p:sp>
      <p:sp>
        <p:nvSpPr>
          <p:cNvPr id="26" name="Rectangle 25">
            <a:extLst>
              <a:ext uri="{FF2B5EF4-FFF2-40B4-BE49-F238E27FC236}">
                <a16:creationId xmlns:a16="http://schemas.microsoft.com/office/drawing/2014/main" id="{5BC486C1-D688-78B3-6845-97F6B10B6542}"/>
              </a:ext>
            </a:extLst>
          </p:cNvPr>
          <p:cNvSpPr/>
          <p:nvPr/>
        </p:nvSpPr>
        <p:spPr>
          <a:xfrm>
            <a:off x="7337720" y="3863739"/>
            <a:ext cx="1955785"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Range</a:t>
            </a:r>
          </a:p>
        </p:txBody>
      </p:sp>
      <p:sp>
        <p:nvSpPr>
          <p:cNvPr id="27" name="Rectangle 26">
            <a:extLst>
              <a:ext uri="{FF2B5EF4-FFF2-40B4-BE49-F238E27FC236}">
                <a16:creationId xmlns:a16="http://schemas.microsoft.com/office/drawing/2014/main" id="{48319C00-280E-AC25-4854-D6C2166EA890}"/>
              </a:ext>
            </a:extLst>
          </p:cNvPr>
          <p:cNvSpPr/>
          <p:nvPr/>
        </p:nvSpPr>
        <p:spPr>
          <a:xfrm>
            <a:off x="9557333" y="3863739"/>
            <a:ext cx="1955785"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Standard Deviation</a:t>
            </a:r>
          </a:p>
        </p:txBody>
      </p:sp>
      <p:sp>
        <p:nvSpPr>
          <p:cNvPr id="29" name="Rectangle 28">
            <a:extLst>
              <a:ext uri="{FF2B5EF4-FFF2-40B4-BE49-F238E27FC236}">
                <a16:creationId xmlns:a16="http://schemas.microsoft.com/office/drawing/2014/main" id="{417AA392-FA6B-AD37-D524-A209A04B1DCB}"/>
              </a:ext>
            </a:extLst>
          </p:cNvPr>
          <p:cNvSpPr/>
          <p:nvPr/>
        </p:nvSpPr>
        <p:spPr>
          <a:xfrm>
            <a:off x="1788686" y="4857967"/>
            <a:ext cx="1955785"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Median</a:t>
            </a:r>
          </a:p>
        </p:txBody>
      </p:sp>
      <p:sp>
        <p:nvSpPr>
          <p:cNvPr id="35" name="Rectangle 34">
            <a:extLst>
              <a:ext uri="{FF2B5EF4-FFF2-40B4-BE49-F238E27FC236}">
                <a16:creationId xmlns:a16="http://schemas.microsoft.com/office/drawing/2014/main" id="{B63FCDDE-9FC4-75AC-BDC5-1F374758CCE9}"/>
              </a:ext>
            </a:extLst>
          </p:cNvPr>
          <p:cNvSpPr/>
          <p:nvPr/>
        </p:nvSpPr>
        <p:spPr>
          <a:xfrm>
            <a:off x="7337720" y="4857967"/>
            <a:ext cx="1955785"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Variance</a:t>
            </a:r>
          </a:p>
        </p:txBody>
      </p:sp>
      <p:sp>
        <p:nvSpPr>
          <p:cNvPr id="36" name="Rectangle 35">
            <a:extLst>
              <a:ext uri="{FF2B5EF4-FFF2-40B4-BE49-F238E27FC236}">
                <a16:creationId xmlns:a16="http://schemas.microsoft.com/office/drawing/2014/main" id="{9BE938D4-8D31-8540-6ECA-F988AB7BE51B}"/>
              </a:ext>
            </a:extLst>
          </p:cNvPr>
          <p:cNvSpPr/>
          <p:nvPr/>
        </p:nvSpPr>
        <p:spPr>
          <a:xfrm>
            <a:off x="9557333" y="4857967"/>
            <a:ext cx="1955785"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Interquartile Range (IQR)</a:t>
            </a:r>
          </a:p>
        </p:txBody>
      </p:sp>
      <p:cxnSp>
        <p:nvCxnSpPr>
          <p:cNvPr id="54" name="Straight Connector 53">
            <a:extLst>
              <a:ext uri="{FF2B5EF4-FFF2-40B4-BE49-F238E27FC236}">
                <a16:creationId xmlns:a16="http://schemas.microsoft.com/office/drawing/2014/main" id="{B87746CE-5C67-00BE-47C0-D79EBB340719}"/>
              </a:ext>
            </a:extLst>
          </p:cNvPr>
          <p:cNvCxnSpPr>
            <a:cxnSpLocks/>
            <a:stCxn id="3" idx="2"/>
            <a:endCxn id="12" idx="0"/>
          </p:cNvCxnSpPr>
          <p:nvPr/>
        </p:nvCxnSpPr>
        <p:spPr>
          <a:xfrm rot="16200000" flipH="1">
            <a:off x="7591197" y="1035287"/>
            <a:ext cx="295483" cy="3372962"/>
          </a:xfrm>
          <a:prstGeom prst="bentConnector3">
            <a:avLst>
              <a:gd name="adj1" fmla="val 50000"/>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3">
            <a:extLst>
              <a:ext uri="{FF2B5EF4-FFF2-40B4-BE49-F238E27FC236}">
                <a16:creationId xmlns:a16="http://schemas.microsoft.com/office/drawing/2014/main" id="{45E8A304-E199-156A-DCFE-86C47A2A86BA}"/>
              </a:ext>
            </a:extLst>
          </p:cNvPr>
          <p:cNvCxnSpPr>
            <a:cxnSpLocks/>
            <a:stCxn id="3" idx="2"/>
            <a:endCxn id="8" idx="0"/>
          </p:cNvCxnSpPr>
          <p:nvPr/>
        </p:nvCxnSpPr>
        <p:spPr>
          <a:xfrm rot="5400000">
            <a:off x="4261778" y="1078830"/>
            <a:ext cx="295483" cy="3285877"/>
          </a:xfrm>
          <a:prstGeom prst="bentConnector3">
            <a:avLst>
              <a:gd name="adj1" fmla="val 50000"/>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3">
            <a:extLst>
              <a:ext uri="{FF2B5EF4-FFF2-40B4-BE49-F238E27FC236}">
                <a16:creationId xmlns:a16="http://schemas.microsoft.com/office/drawing/2014/main" id="{C78B2A4D-46B7-8926-E030-4410B44A6AFB}"/>
              </a:ext>
            </a:extLst>
          </p:cNvPr>
          <p:cNvCxnSpPr>
            <a:cxnSpLocks/>
            <a:stCxn id="23" idx="1"/>
            <a:endCxn id="8" idx="2"/>
          </p:cNvCxnSpPr>
          <p:nvPr/>
        </p:nvCxnSpPr>
        <p:spPr>
          <a:xfrm rot="10800000">
            <a:off x="2766580" y="3568256"/>
            <a:ext cx="131914" cy="644856"/>
          </a:xfrm>
          <a:prstGeom prst="bentConnector2">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53">
            <a:extLst>
              <a:ext uri="{FF2B5EF4-FFF2-40B4-BE49-F238E27FC236}">
                <a16:creationId xmlns:a16="http://schemas.microsoft.com/office/drawing/2014/main" id="{80135D94-E642-A35D-2672-FC2A183827E4}"/>
              </a:ext>
            </a:extLst>
          </p:cNvPr>
          <p:cNvCxnSpPr>
            <a:cxnSpLocks/>
            <a:stCxn id="21" idx="3"/>
            <a:endCxn id="8" idx="2"/>
          </p:cNvCxnSpPr>
          <p:nvPr/>
        </p:nvCxnSpPr>
        <p:spPr>
          <a:xfrm flipV="1">
            <a:off x="2634666" y="3568256"/>
            <a:ext cx="131914" cy="644856"/>
          </a:xfrm>
          <a:prstGeom prst="bentConnector2">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53">
            <a:extLst>
              <a:ext uri="{FF2B5EF4-FFF2-40B4-BE49-F238E27FC236}">
                <a16:creationId xmlns:a16="http://schemas.microsoft.com/office/drawing/2014/main" id="{2A081303-11E7-C5DB-3E1C-7AFBD249782F}"/>
              </a:ext>
            </a:extLst>
          </p:cNvPr>
          <p:cNvCxnSpPr>
            <a:cxnSpLocks/>
            <a:stCxn id="29" idx="0"/>
            <a:endCxn id="8" idx="2"/>
          </p:cNvCxnSpPr>
          <p:nvPr/>
        </p:nvCxnSpPr>
        <p:spPr>
          <a:xfrm flipV="1">
            <a:off x="2766579" y="3568256"/>
            <a:ext cx="1" cy="1289711"/>
          </a:xfrm>
          <a:prstGeom prst="straightConnector1">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53">
            <a:extLst>
              <a:ext uri="{FF2B5EF4-FFF2-40B4-BE49-F238E27FC236}">
                <a16:creationId xmlns:a16="http://schemas.microsoft.com/office/drawing/2014/main" id="{5366F7FA-BCC5-7009-23E8-110C4CDB9625}"/>
              </a:ext>
            </a:extLst>
          </p:cNvPr>
          <p:cNvCxnSpPr>
            <a:cxnSpLocks/>
            <a:stCxn id="27" idx="1"/>
            <a:endCxn id="12" idx="2"/>
          </p:cNvCxnSpPr>
          <p:nvPr/>
        </p:nvCxnSpPr>
        <p:spPr>
          <a:xfrm rot="10800000">
            <a:off x="9425419" y="3568256"/>
            <a:ext cx="131914" cy="644856"/>
          </a:xfrm>
          <a:prstGeom prst="bentConnector2">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53">
            <a:extLst>
              <a:ext uri="{FF2B5EF4-FFF2-40B4-BE49-F238E27FC236}">
                <a16:creationId xmlns:a16="http://schemas.microsoft.com/office/drawing/2014/main" id="{F5918819-95BE-7B74-5629-877B2A6A87A2}"/>
              </a:ext>
            </a:extLst>
          </p:cNvPr>
          <p:cNvCxnSpPr>
            <a:cxnSpLocks/>
            <a:stCxn id="26" idx="3"/>
            <a:endCxn id="12" idx="2"/>
          </p:cNvCxnSpPr>
          <p:nvPr/>
        </p:nvCxnSpPr>
        <p:spPr>
          <a:xfrm flipV="1">
            <a:off x="9293505" y="3568256"/>
            <a:ext cx="131914" cy="644856"/>
          </a:xfrm>
          <a:prstGeom prst="bentConnector2">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53">
            <a:extLst>
              <a:ext uri="{FF2B5EF4-FFF2-40B4-BE49-F238E27FC236}">
                <a16:creationId xmlns:a16="http://schemas.microsoft.com/office/drawing/2014/main" id="{AE352F19-C7DD-BCF7-8304-89A880CBD812}"/>
              </a:ext>
            </a:extLst>
          </p:cNvPr>
          <p:cNvCxnSpPr>
            <a:cxnSpLocks/>
            <a:stCxn id="35" idx="3"/>
            <a:endCxn id="12" idx="2"/>
          </p:cNvCxnSpPr>
          <p:nvPr/>
        </p:nvCxnSpPr>
        <p:spPr>
          <a:xfrm flipV="1">
            <a:off x="9293505" y="3568256"/>
            <a:ext cx="131914" cy="1639084"/>
          </a:xfrm>
          <a:prstGeom prst="bentConnector2">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53">
            <a:extLst>
              <a:ext uri="{FF2B5EF4-FFF2-40B4-BE49-F238E27FC236}">
                <a16:creationId xmlns:a16="http://schemas.microsoft.com/office/drawing/2014/main" id="{F73FAFDD-BEA7-C04D-633E-3CCEA14B3804}"/>
              </a:ext>
            </a:extLst>
          </p:cNvPr>
          <p:cNvCxnSpPr>
            <a:cxnSpLocks/>
            <a:stCxn id="36" idx="1"/>
            <a:endCxn id="12" idx="2"/>
          </p:cNvCxnSpPr>
          <p:nvPr/>
        </p:nvCxnSpPr>
        <p:spPr>
          <a:xfrm rot="10800000">
            <a:off x="9425419" y="3568256"/>
            <a:ext cx="131914" cy="1639084"/>
          </a:xfrm>
          <a:prstGeom prst="bentConnector2">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078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5400" dirty="0"/>
              <a:t>Measure Of Central Tendency: Mean, Median, Mode. </a:t>
            </a:r>
          </a:p>
        </p:txBody>
      </p:sp>
      <p:pic>
        <p:nvPicPr>
          <p:cNvPr id="6" name="Picture 5" descr="Measures of Central Tendency: Mean, Median, and Mode - Owlcation">
            <a:extLst>
              <a:ext uri="{FF2B5EF4-FFF2-40B4-BE49-F238E27FC236}">
                <a16:creationId xmlns:a16="http://schemas.microsoft.com/office/drawing/2014/main" id="{1B1F2C62-0496-2545-EC5A-238935AC7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17" t="93" r="18153"/>
          <a:stretch/>
        </p:blipFill>
        <p:spPr bwMode="auto">
          <a:xfrm>
            <a:off x="5514173" y="1"/>
            <a:ext cx="6677829" cy="6851650"/>
          </a:xfrm>
          <a:custGeom>
            <a:avLst/>
            <a:gdLst>
              <a:gd name="connsiteX0" fmla="*/ 2558426 w 6677829"/>
              <a:gd name="connsiteY0" fmla="*/ 0 h 6851650"/>
              <a:gd name="connsiteX1" fmla="*/ 6677829 w 6677829"/>
              <a:gd name="connsiteY1" fmla="*/ 0 h 6851650"/>
              <a:gd name="connsiteX2" fmla="*/ 6677829 w 6677829"/>
              <a:gd name="connsiteY2" fmla="*/ 6851650 h 6851650"/>
              <a:gd name="connsiteX3" fmla="*/ 0 w 6677829"/>
              <a:gd name="connsiteY3" fmla="*/ 6851650 h 6851650"/>
            </a:gdLst>
            <a:ahLst/>
            <a:cxnLst>
              <a:cxn ang="0">
                <a:pos x="connsiteX0" y="connsiteY0"/>
              </a:cxn>
              <a:cxn ang="0">
                <a:pos x="connsiteX1" y="connsiteY1"/>
              </a:cxn>
              <a:cxn ang="0">
                <a:pos x="connsiteX2" y="connsiteY2"/>
              </a:cxn>
              <a:cxn ang="0">
                <a:pos x="connsiteX3" y="connsiteY3"/>
              </a:cxn>
            </a:cxnLst>
            <a:rect l="l" t="t" r="r" b="b"/>
            <a:pathLst>
              <a:path w="6677829" h="6851650">
                <a:moveTo>
                  <a:pt x="2558426" y="0"/>
                </a:moveTo>
                <a:lnTo>
                  <a:pt x="6677829" y="0"/>
                </a:lnTo>
                <a:lnTo>
                  <a:pt x="6677829" y="6851650"/>
                </a:lnTo>
                <a:lnTo>
                  <a:pt x="0" y="6851650"/>
                </a:lnTo>
                <a:close/>
              </a:path>
            </a:pathLst>
          </a:custGeom>
          <a:noFill/>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3F139AE3-DABC-F6E6-F376-41F28090CD40}"/>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4277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Measure of Central Tendency</a:t>
            </a:r>
          </a:p>
        </p:txBody>
      </p:sp>
      <p:sp>
        <p:nvSpPr>
          <p:cNvPr id="13" name="Content Placeholder 12">
            <a:extLst>
              <a:ext uri="{FF2B5EF4-FFF2-40B4-BE49-F238E27FC236}">
                <a16:creationId xmlns:a16="http://schemas.microsoft.com/office/drawing/2014/main" id="{E6267526-4913-FCF0-E153-4548D0B336DD}"/>
              </a:ext>
            </a:extLst>
          </p:cNvPr>
          <p:cNvSpPr>
            <a:spLocks noGrp="1"/>
          </p:cNvSpPr>
          <p:nvPr>
            <p:ph idx="1"/>
          </p:nvPr>
        </p:nvSpPr>
        <p:spPr>
          <a:xfrm>
            <a:off x="678884" y="1407909"/>
            <a:ext cx="10834234" cy="4398066"/>
          </a:xfrm>
        </p:spPr>
        <p:txBody>
          <a:bodyPr lIns="0" tIns="0" rIns="0" bIns="0">
            <a:noAutofit/>
          </a:bodyPr>
          <a:lstStyle/>
          <a:p>
            <a:pPr marL="0" indent="0">
              <a:lnSpc>
                <a:spcPct val="100000"/>
              </a:lnSpc>
              <a:spcBef>
                <a:spcPts val="200"/>
              </a:spcBef>
              <a:spcAft>
                <a:spcPts val="500"/>
              </a:spcAft>
              <a:buNone/>
            </a:pPr>
            <a:r>
              <a:rPr lang="en-US" sz="2400" b="1" dirty="0">
                <a:solidFill>
                  <a:schemeClr val="tx1"/>
                </a:solidFill>
              </a:rPr>
              <a:t>Mean (Average)</a:t>
            </a:r>
          </a:p>
          <a:p>
            <a:pPr>
              <a:lnSpc>
                <a:spcPct val="100000"/>
              </a:lnSpc>
              <a:spcBef>
                <a:spcPts val="200"/>
              </a:spcBef>
              <a:spcAft>
                <a:spcPts val="500"/>
              </a:spcAft>
            </a:pPr>
            <a:r>
              <a:rPr lang="en-US" sz="2400" b="1" dirty="0">
                <a:solidFill>
                  <a:schemeClr val="tx1"/>
                </a:solidFill>
              </a:rPr>
              <a:t>Definition: </a:t>
            </a:r>
            <a:r>
              <a:rPr lang="en-US" sz="2200" dirty="0"/>
              <a:t>The mean is the sum of values divided by the count of values.</a:t>
            </a:r>
          </a:p>
          <a:p>
            <a:pPr>
              <a:lnSpc>
                <a:spcPct val="100000"/>
              </a:lnSpc>
              <a:spcBef>
                <a:spcPts val="200"/>
              </a:spcBef>
              <a:spcAft>
                <a:spcPts val="500"/>
              </a:spcAft>
            </a:pPr>
            <a:r>
              <a:rPr lang="en-US" sz="2400" b="1" dirty="0">
                <a:solidFill>
                  <a:schemeClr val="tx1"/>
                </a:solidFill>
              </a:rPr>
              <a:t>Example: </a:t>
            </a:r>
            <a:r>
              <a:rPr lang="en-US" sz="2200" dirty="0"/>
              <a:t>For the numbers 3, 5, and 7, the mean is (3 + 5 + 7) / 3 = 5.</a:t>
            </a:r>
          </a:p>
          <a:p>
            <a:pPr>
              <a:lnSpc>
                <a:spcPct val="100000"/>
              </a:lnSpc>
              <a:spcBef>
                <a:spcPts val="200"/>
              </a:spcBef>
              <a:spcAft>
                <a:spcPts val="500"/>
              </a:spcAft>
            </a:pPr>
            <a:endParaRPr lang="en-US" sz="300" dirty="0"/>
          </a:p>
          <a:p>
            <a:pPr marL="0" indent="0">
              <a:lnSpc>
                <a:spcPct val="100000"/>
              </a:lnSpc>
              <a:spcBef>
                <a:spcPts val="200"/>
              </a:spcBef>
              <a:spcAft>
                <a:spcPts val="500"/>
              </a:spcAft>
              <a:buNone/>
            </a:pPr>
            <a:r>
              <a:rPr lang="en-US" sz="2400" b="1" dirty="0">
                <a:solidFill>
                  <a:schemeClr val="tx1"/>
                </a:solidFill>
              </a:rPr>
              <a:t>Median</a:t>
            </a:r>
          </a:p>
          <a:p>
            <a:pPr>
              <a:lnSpc>
                <a:spcPct val="100000"/>
              </a:lnSpc>
              <a:spcBef>
                <a:spcPts val="200"/>
              </a:spcBef>
              <a:spcAft>
                <a:spcPts val="500"/>
              </a:spcAft>
            </a:pPr>
            <a:r>
              <a:rPr lang="en-US" sz="2400" b="1" dirty="0">
                <a:solidFill>
                  <a:schemeClr val="tx1"/>
                </a:solidFill>
              </a:rPr>
              <a:t>Definition: </a:t>
            </a:r>
            <a:r>
              <a:rPr lang="en-US" sz="2200" dirty="0"/>
              <a:t>The median is the middle value when data is ordered.</a:t>
            </a:r>
          </a:p>
          <a:p>
            <a:pPr>
              <a:lnSpc>
                <a:spcPct val="100000"/>
              </a:lnSpc>
              <a:spcBef>
                <a:spcPts val="200"/>
              </a:spcBef>
              <a:spcAft>
                <a:spcPts val="500"/>
              </a:spcAft>
            </a:pPr>
            <a:r>
              <a:rPr lang="en-US" sz="2400" b="1" dirty="0">
                <a:solidFill>
                  <a:schemeClr val="tx1"/>
                </a:solidFill>
              </a:rPr>
              <a:t>Example: </a:t>
            </a:r>
            <a:r>
              <a:rPr lang="en-US" sz="2200" dirty="0"/>
              <a:t>In the dataset 10, 20, 30, 40, 50, the median is 30.</a:t>
            </a:r>
          </a:p>
          <a:p>
            <a:pPr>
              <a:lnSpc>
                <a:spcPct val="100000"/>
              </a:lnSpc>
              <a:spcBef>
                <a:spcPts val="200"/>
              </a:spcBef>
              <a:spcAft>
                <a:spcPts val="500"/>
              </a:spcAft>
            </a:pPr>
            <a:endParaRPr lang="en-US" sz="300" dirty="0"/>
          </a:p>
          <a:p>
            <a:pPr marL="0" indent="0">
              <a:lnSpc>
                <a:spcPct val="100000"/>
              </a:lnSpc>
              <a:spcBef>
                <a:spcPts val="200"/>
              </a:spcBef>
              <a:spcAft>
                <a:spcPts val="500"/>
              </a:spcAft>
              <a:buNone/>
            </a:pPr>
            <a:r>
              <a:rPr lang="en-US" sz="2400" b="1" dirty="0">
                <a:solidFill>
                  <a:schemeClr val="tx1"/>
                </a:solidFill>
              </a:rPr>
              <a:t>Mode</a:t>
            </a:r>
          </a:p>
          <a:p>
            <a:pPr>
              <a:lnSpc>
                <a:spcPct val="100000"/>
              </a:lnSpc>
              <a:spcBef>
                <a:spcPts val="200"/>
              </a:spcBef>
              <a:spcAft>
                <a:spcPts val="500"/>
              </a:spcAft>
            </a:pPr>
            <a:r>
              <a:rPr lang="en-US" sz="2400" b="1" dirty="0">
                <a:solidFill>
                  <a:schemeClr val="tx1"/>
                </a:solidFill>
              </a:rPr>
              <a:t>Definition: </a:t>
            </a:r>
            <a:r>
              <a:rPr lang="en-US" sz="2200" dirty="0"/>
              <a:t>The mode is the most frequent value in a dataset.</a:t>
            </a:r>
          </a:p>
          <a:p>
            <a:pPr>
              <a:lnSpc>
                <a:spcPct val="100000"/>
              </a:lnSpc>
              <a:spcBef>
                <a:spcPts val="200"/>
              </a:spcBef>
              <a:spcAft>
                <a:spcPts val="500"/>
              </a:spcAft>
            </a:pPr>
            <a:r>
              <a:rPr lang="en-US" sz="2400" b="1" dirty="0">
                <a:solidFill>
                  <a:schemeClr val="tx1"/>
                </a:solidFill>
              </a:rPr>
              <a:t>Example: </a:t>
            </a:r>
            <a:r>
              <a:rPr lang="en-US" sz="2200" dirty="0"/>
              <a:t>In the dataset 5, 8, 8, 10, 12, 12, 12, the mode is 12 as it appears most frequently.</a:t>
            </a:r>
          </a:p>
        </p:txBody>
      </p:sp>
    </p:spTree>
    <p:extLst>
      <p:ext uri="{BB962C8B-B14F-4D97-AF65-F5344CB8AC3E}">
        <p14:creationId xmlns:p14="http://schemas.microsoft.com/office/powerpoint/2010/main" val="3612783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78AC-7C44-62E9-3207-B4B6ABFE7E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0A56E2-8F73-2934-AD48-262DC9B5BDEF}"/>
              </a:ext>
            </a:extLst>
          </p:cNvPr>
          <p:cNvSpPr>
            <a:spLocks noGrp="1"/>
          </p:cNvSpPr>
          <p:nvPr>
            <p:ph type="title"/>
          </p:nvPr>
        </p:nvSpPr>
        <p:spPr/>
        <p:txBody>
          <a:bodyPr>
            <a:normAutofit/>
          </a:bodyPr>
          <a:lstStyle/>
          <a:p>
            <a:r>
              <a:rPr lang="en-US" dirty="0">
                <a:latin typeface="Calibri"/>
                <a:cs typeface="Calibri"/>
              </a:rPr>
              <a:t>Cont..</a:t>
            </a:r>
            <a:endParaRPr lang="en-US" dirty="0"/>
          </a:p>
        </p:txBody>
      </p:sp>
      <p:sp>
        <p:nvSpPr>
          <p:cNvPr id="13" name="Content Placeholder 12">
            <a:extLst>
              <a:ext uri="{FF2B5EF4-FFF2-40B4-BE49-F238E27FC236}">
                <a16:creationId xmlns:a16="http://schemas.microsoft.com/office/drawing/2014/main" id="{C83487C1-9390-44D6-0D9B-89267519979B}"/>
              </a:ext>
            </a:extLst>
          </p:cNvPr>
          <p:cNvSpPr>
            <a:spLocks noGrp="1"/>
          </p:cNvSpPr>
          <p:nvPr>
            <p:ph idx="1"/>
          </p:nvPr>
        </p:nvSpPr>
        <p:spPr/>
        <p:txBody>
          <a:bodyPr vert="horz" lIns="0" tIns="0" rIns="0" bIns="0" rtlCol="0" anchor="t">
            <a:noAutofit/>
          </a:bodyPr>
          <a:lstStyle/>
          <a:p>
            <a:pPr marL="0" indent="0">
              <a:lnSpc>
                <a:spcPct val="100000"/>
              </a:lnSpc>
              <a:spcBef>
                <a:spcPts val="200"/>
              </a:spcBef>
              <a:spcAft>
                <a:spcPts val="500"/>
              </a:spcAft>
              <a:buNone/>
            </a:pPr>
            <a:r>
              <a:rPr lang="en-US" sz="2400" b="1" dirty="0">
                <a:solidFill>
                  <a:schemeClr val="tx1"/>
                </a:solidFill>
                <a:latin typeface="Calibri"/>
                <a:cs typeface="Calibri"/>
              </a:rPr>
              <a:t>Population Mean (Average)</a:t>
            </a:r>
          </a:p>
          <a:p>
            <a:pPr marL="0" indent="0">
              <a:lnSpc>
                <a:spcPct val="100000"/>
              </a:lnSpc>
              <a:spcBef>
                <a:spcPts val="200"/>
              </a:spcBef>
              <a:spcAft>
                <a:spcPts val="500"/>
              </a:spcAft>
              <a:buNone/>
            </a:pPr>
            <a:r>
              <a:rPr lang="en-US" sz="2200" dirty="0"/>
              <a:t>The population mean is denoted by μ (mu) and is calculated as the sum of all values in the population divided by the total number of values in the population.</a:t>
            </a:r>
          </a:p>
          <a:p>
            <a:pPr marL="0" indent="0">
              <a:lnSpc>
                <a:spcPct val="100000"/>
              </a:lnSpc>
              <a:spcBef>
                <a:spcPts val="200"/>
              </a:spcBef>
              <a:spcAft>
                <a:spcPts val="500"/>
              </a:spcAft>
              <a:buNone/>
            </a:pPr>
            <a:endParaRPr lang="en-US" sz="2200" dirty="0"/>
          </a:p>
          <a:p>
            <a:pPr marL="0" indent="0">
              <a:lnSpc>
                <a:spcPct val="100000"/>
              </a:lnSpc>
              <a:spcBef>
                <a:spcPts val="200"/>
              </a:spcBef>
              <a:spcAft>
                <a:spcPts val="500"/>
              </a:spcAft>
              <a:buNone/>
            </a:pPr>
            <a:endParaRPr lang="en-US" sz="2200" dirty="0"/>
          </a:p>
          <a:p>
            <a:pPr marL="0" indent="0">
              <a:lnSpc>
                <a:spcPct val="100000"/>
              </a:lnSpc>
              <a:spcBef>
                <a:spcPts val="200"/>
              </a:spcBef>
              <a:spcAft>
                <a:spcPts val="500"/>
              </a:spcAft>
              <a:buNone/>
            </a:pPr>
            <a:endParaRPr lang="en-US" sz="2200" dirty="0"/>
          </a:p>
          <a:p>
            <a:pPr marL="0" indent="0" algn="l">
              <a:buNone/>
            </a:pPr>
            <a:r>
              <a:rPr lang="en-US" sz="2200" dirty="0"/>
              <a:t>Where:</a:t>
            </a:r>
          </a:p>
          <a:p>
            <a:pPr algn="l">
              <a:buFont typeface="Arial" panose="020B0604020202020204" pitchFamily="34" charset="0"/>
              <a:buChar char="•"/>
            </a:pPr>
            <a:r>
              <a:rPr lang="en-US" sz="2200" dirty="0"/>
              <a:t>μ is the population mean.</a:t>
            </a:r>
          </a:p>
          <a:p>
            <a:pPr algn="l">
              <a:buFont typeface="Arial" panose="020B0604020202020204" pitchFamily="34" charset="0"/>
              <a:buChar char="•"/>
            </a:pPr>
            <a:r>
              <a:rPr lang="en-US" sz="2200" dirty="0"/>
              <a:t>Xi​ is the </a:t>
            </a:r>
            <a:r>
              <a:rPr lang="en-US" sz="2200" dirty="0" err="1"/>
              <a:t>i-th</a:t>
            </a:r>
            <a:r>
              <a:rPr lang="en-US" sz="2200" dirty="0"/>
              <a:t> value in the population.</a:t>
            </a:r>
          </a:p>
          <a:p>
            <a:pPr algn="l">
              <a:buFont typeface="Arial" panose="020B0604020202020204" pitchFamily="34" charset="0"/>
              <a:buChar char="•"/>
            </a:pPr>
            <a:r>
              <a:rPr lang="en-US" sz="2200" dirty="0"/>
              <a:t>N is the total number of values in the population.</a:t>
            </a:r>
          </a:p>
          <a:p>
            <a:pPr marL="0" indent="0">
              <a:lnSpc>
                <a:spcPct val="100000"/>
              </a:lnSpc>
              <a:spcBef>
                <a:spcPts val="200"/>
              </a:spcBef>
              <a:spcAft>
                <a:spcPts val="500"/>
              </a:spcAft>
              <a:buNone/>
            </a:pPr>
            <a:endParaRPr lang="en-US" sz="2200" dirty="0"/>
          </a:p>
          <a:p>
            <a:pPr marL="0" indent="0">
              <a:lnSpc>
                <a:spcPct val="100000"/>
              </a:lnSpc>
              <a:spcBef>
                <a:spcPts val="200"/>
              </a:spcBef>
              <a:spcAft>
                <a:spcPts val="500"/>
              </a:spcAft>
              <a:buNone/>
            </a:pPr>
            <a:endParaRPr lang="en-US" sz="2200" dirty="0">
              <a:cs typeface="Calibri"/>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E3CC73-EFB2-5A1D-D93B-2A9A8FA01E50}"/>
                  </a:ext>
                </a:extLst>
              </p:cNvPr>
              <p:cNvSpPr txBox="1"/>
              <p:nvPr/>
            </p:nvSpPr>
            <p:spPr>
              <a:xfrm>
                <a:off x="2357716" y="3169833"/>
                <a:ext cx="2523565" cy="6890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rPr>
                        <m:t>𝜇</m:t>
                      </m:r>
                      <m:r>
                        <a:rPr lang="en-IN" sz="2400" i="0">
                          <a:latin typeface="Cambria Math" panose="02040503050406030204" pitchFamily="18" charset="0"/>
                        </a:rPr>
                        <m:t>=</m:t>
                      </m:r>
                      <m:f>
                        <m:fPr>
                          <m:ctrlPr>
                            <a:rPr lang="en-IN" sz="2400" i="1">
                              <a:solidFill>
                                <a:srgbClr val="836967"/>
                              </a:solidFill>
                              <a:latin typeface="Cambria Math" panose="02040503050406030204" pitchFamily="18" charset="0"/>
                            </a:rPr>
                          </m:ctrlPr>
                        </m:fPr>
                        <m:num>
                          <m:r>
                            <a:rPr lang="en-IN" sz="2400" i="1">
                              <a:latin typeface="Cambria Math" panose="02040503050406030204" pitchFamily="18" charset="0"/>
                            </a:rPr>
                            <m:t>𝛴</m:t>
                          </m:r>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𝑖</m:t>
                              </m:r>
                            </m:sub>
                          </m:sSub>
                        </m:num>
                        <m:den>
                          <m:r>
                            <a:rPr lang="en-IN" sz="2400" i="1">
                              <a:latin typeface="Cambria Math" panose="02040503050406030204" pitchFamily="18" charset="0"/>
                            </a:rPr>
                            <m:t>𝑁</m:t>
                          </m:r>
                        </m:den>
                      </m:f>
                    </m:oMath>
                  </m:oMathPara>
                </a14:m>
                <a:endParaRPr lang="en-IN" sz="2400" dirty="0"/>
              </a:p>
            </p:txBody>
          </p:sp>
        </mc:Choice>
        <mc:Fallback xmlns="">
          <p:sp>
            <p:nvSpPr>
              <p:cNvPr id="3" name="TextBox 2">
                <a:extLst>
                  <a:ext uri="{FF2B5EF4-FFF2-40B4-BE49-F238E27FC236}">
                    <a16:creationId xmlns:a16="http://schemas.microsoft.com/office/drawing/2014/main" id="{87E3CC73-EFB2-5A1D-D93B-2A9A8FA01E50}"/>
                  </a:ext>
                </a:extLst>
              </p:cNvPr>
              <p:cNvSpPr txBox="1">
                <a:spLocks noRot="1" noChangeAspect="1" noMove="1" noResize="1" noEditPoints="1" noAdjustHandles="1" noChangeArrowheads="1" noChangeShapeType="1" noTextEdit="1"/>
              </p:cNvSpPr>
              <p:nvPr/>
            </p:nvSpPr>
            <p:spPr>
              <a:xfrm>
                <a:off x="2357716" y="3169833"/>
                <a:ext cx="2523565" cy="689035"/>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709342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78AC-7C44-62E9-3207-B4B6ABFE7E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0A56E2-8F73-2934-AD48-262DC9B5BDEF}"/>
              </a:ext>
            </a:extLst>
          </p:cNvPr>
          <p:cNvSpPr>
            <a:spLocks noGrp="1"/>
          </p:cNvSpPr>
          <p:nvPr>
            <p:ph type="title"/>
          </p:nvPr>
        </p:nvSpPr>
        <p:spPr/>
        <p:txBody>
          <a:bodyPr>
            <a:normAutofit/>
          </a:bodyPr>
          <a:lstStyle/>
          <a:p>
            <a:r>
              <a:rPr lang="en-US" dirty="0">
                <a:latin typeface="Calibri"/>
                <a:cs typeface="Calibri"/>
              </a:rPr>
              <a:t>Cont..</a:t>
            </a:r>
            <a:endParaRPr lang="en-US" dirty="0"/>
          </a:p>
        </p:txBody>
      </p:sp>
      <p:sp>
        <p:nvSpPr>
          <p:cNvPr id="13" name="Content Placeholder 12">
            <a:extLst>
              <a:ext uri="{FF2B5EF4-FFF2-40B4-BE49-F238E27FC236}">
                <a16:creationId xmlns:a16="http://schemas.microsoft.com/office/drawing/2014/main" id="{C83487C1-9390-44D6-0D9B-89267519979B}"/>
              </a:ext>
            </a:extLst>
          </p:cNvPr>
          <p:cNvSpPr>
            <a:spLocks noGrp="1"/>
          </p:cNvSpPr>
          <p:nvPr>
            <p:ph idx="1"/>
          </p:nvPr>
        </p:nvSpPr>
        <p:spPr/>
        <p:txBody>
          <a:bodyPr vert="horz" lIns="0" tIns="0" rIns="0" bIns="0" rtlCol="0" anchor="t">
            <a:noAutofit/>
          </a:bodyPr>
          <a:lstStyle/>
          <a:p>
            <a:pPr marL="0" indent="0">
              <a:lnSpc>
                <a:spcPct val="100000"/>
              </a:lnSpc>
              <a:spcBef>
                <a:spcPts val="200"/>
              </a:spcBef>
              <a:spcAft>
                <a:spcPts val="500"/>
              </a:spcAft>
              <a:buNone/>
            </a:pPr>
            <a:r>
              <a:rPr lang="en-US" sz="2400" b="1" dirty="0">
                <a:solidFill>
                  <a:schemeClr val="tx1"/>
                </a:solidFill>
                <a:latin typeface="Calibri"/>
                <a:cs typeface="Calibri"/>
              </a:rPr>
              <a:t>Sample Mean (Average)</a:t>
            </a:r>
          </a:p>
          <a:p>
            <a:pPr marL="0" indent="0">
              <a:lnSpc>
                <a:spcPct val="100000"/>
              </a:lnSpc>
              <a:spcBef>
                <a:spcPts val="200"/>
              </a:spcBef>
              <a:spcAft>
                <a:spcPts val="500"/>
              </a:spcAft>
              <a:buNone/>
            </a:pPr>
            <a:r>
              <a:rPr lang="en-US" sz="2200" dirty="0"/>
              <a:t>The sample mean is denoted by ˉXˉ  (pronounced "X-bar") and is calculated as the sum of all values in the sample divided by the total number of values in the sample.</a:t>
            </a:r>
          </a:p>
          <a:p>
            <a:pPr marL="0" indent="0">
              <a:lnSpc>
                <a:spcPct val="100000"/>
              </a:lnSpc>
              <a:spcBef>
                <a:spcPts val="200"/>
              </a:spcBef>
              <a:spcAft>
                <a:spcPts val="500"/>
              </a:spcAft>
              <a:buNone/>
            </a:pPr>
            <a:endParaRPr lang="en-US" sz="2200" dirty="0"/>
          </a:p>
          <a:p>
            <a:pPr marL="0" indent="0">
              <a:lnSpc>
                <a:spcPct val="100000"/>
              </a:lnSpc>
              <a:spcBef>
                <a:spcPts val="200"/>
              </a:spcBef>
              <a:spcAft>
                <a:spcPts val="500"/>
              </a:spcAft>
              <a:buNone/>
            </a:pPr>
            <a:endParaRPr lang="en-US" sz="2200" dirty="0"/>
          </a:p>
          <a:p>
            <a:pPr marL="0" indent="0" algn="l">
              <a:buNone/>
            </a:pPr>
            <a:r>
              <a:rPr lang="en-US" sz="2200" dirty="0"/>
              <a:t>Where:</a:t>
            </a:r>
          </a:p>
          <a:p>
            <a:pPr algn="l">
              <a:buFont typeface="Arial" panose="020B0604020202020204" pitchFamily="34" charset="0"/>
              <a:buChar char="•"/>
            </a:pPr>
            <a:r>
              <a:rPr lang="en-US" sz="2200" dirty="0"/>
              <a:t>ˉXˉ is the sample mean.</a:t>
            </a:r>
          </a:p>
          <a:p>
            <a:pPr algn="l">
              <a:buFont typeface="Arial" panose="020B0604020202020204" pitchFamily="34" charset="0"/>
              <a:buChar char="•"/>
            </a:pPr>
            <a:r>
              <a:rPr lang="en-US" sz="2200" dirty="0"/>
              <a:t>xi​ is the </a:t>
            </a:r>
            <a:r>
              <a:rPr lang="en-US" sz="2200" dirty="0" err="1"/>
              <a:t>i-th</a:t>
            </a:r>
            <a:r>
              <a:rPr lang="en-US" sz="2200" dirty="0"/>
              <a:t> value in the sample.</a:t>
            </a:r>
          </a:p>
          <a:p>
            <a:pPr algn="l">
              <a:buFont typeface="Arial" panose="020B0604020202020204" pitchFamily="34" charset="0"/>
              <a:buChar char="•"/>
            </a:pPr>
            <a:r>
              <a:rPr lang="en-US" sz="2200" dirty="0"/>
              <a:t>n is the total number of values in the sample.</a:t>
            </a:r>
          </a:p>
          <a:p>
            <a:pPr marL="0" indent="0">
              <a:lnSpc>
                <a:spcPct val="100000"/>
              </a:lnSpc>
              <a:spcBef>
                <a:spcPts val="200"/>
              </a:spcBef>
              <a:spcAft>
                <a:spcPts val="500"/>
              </a:spcAft>
              <a:buNone/>
            </a:pPr>
            <a:endParaRPr lang="en-US" sz="2200" dirty="0"/>
          </a:p>
          <a:p>
            <a:pPr marL="0" indent="0">
              <a:lnSpc>
                <a:spcPct val="100000"/>
              </a:lnSpc>
              <a:spcBef>
                <a:spcPts val="200"/>
              </a:spcBef>
              <a:spcAft>
                <a:spcPts val="500"/>
              </a:spcAft>
              <a:buNone/>
            </a:pPr>
            <a:endParaRPr lang="en-US" sz="2200" dirty="0">
              <a:cs typeface="Calibri"/>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E1EE3BF-F8CF-F416-BD80-944C81FE74E9}"/>
                  </a:ext>
                </a:extLst>
              </p:cNvPr>
              <p:cNvSpPr txBox="1"/>
              <p:nvPr/>
            </p:nvSpPr>
            <p:spPr>
              <a:xfrm>
                <a:off x="2460812" y="3016622"/>
                <a:ext cx="3052482" cy="714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sz="2400" i="1" smtClean="0">
                              <a:solidFill>
                                <a:schemeClr val="tx1"/>
                              </a:solidFill>
                              <a:latin typeface="Cambria Math" panose="02040503050406030204" pitchFamily="18" charset="0"/>
                            </a:rPr>
                          </m:ctrlPr>
                        </m:accPr>
                        <m:e>
                          <m:r>
                            <a:rPr lang="en-IN" sz="2400" b="0" i="1" smtClean="0">
                              <a:solidFill>
                                <a:schemeClr val="tx1"/>
                              </a:solidFill>
                              <a:latin typeface="Cambria Math" panose="02040503050406030204" pitchFamily="18" charset="0"/>
                            </a:rPr>
                            <m:t>𝑋</m:t>
                          </m:r>
                        </m:e>
                      </m:acc>
                      <m:r>
                        <a:rPr lang="en-IN" sz="2400" i="0">
                          <a:solidFill>
                            <a:schemeClr val="tx1"/>
                          </a:solidFill>
                          <a:latin typeface="Cambria Math" panose="02040503050406030204" pitchFamily="18" charset="0"/>
                        </a:rPr>
                        <m:t>=</m:t>
                      </m:r>
                      <m:f>
                        <m:fPr>
                          <m:ctrlPr>
                            <a:rPr lang="en-IN" sz="2400" i="1">
                              <a:solidFill>
                                <a:schemeClr val="tx1"/>
                              </a:solidFill>
                              <a:latin typeface="Cambria Math" panose="02040503050406030204" pitchFamily="18" charset="0"/>
                            </a:rPr>
                          </m:ctrlPr>
                        </m:fPr>
                        <m:num>
                          <m:nary>
                            <m:naryPr>
                              <m:chr m:val="∑"/>
                              <m:grow m:val="on"/>
                              <m:subHide m:val="on"/>
                              <m:supHide m:val="on"/>
                              <m:ctrlPr>
                                <a:rPr lang="en-IN" sz="2400" i="1">
                                  <a:solidFill>
                                    <a:schemeClr val="tx1"/>
                                  </a:solidFill>
                                  <a:latin typeface="Cambria Math" panose="02040503050406030204" pitchFamily="18" charset="0"/>
                                </a:rPr>
                              </m:ctrlPr>
                            </m:naryPr>
                            <m:sub/>
                            <m:sup/>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𝑖</m:t>
                                  </m:r>
                                </m:sub>
                              </m:sSub>
                            </m:e>
                          </m:nary>
                        </m:num>
                        <m:den>
                          <m:r>
                            <a:rPr lang="en-IN" sz="2400" i="1">
                              <a:solidFill>
                                <a:schemeClr val="tx1"/>
                              </a:solidFill>
                              <a:latin typeface="Cambria Math" panose="02040503050406030204" pitchFamily="18" charset="0"/>
                            </a:rPr>
                            <m:t>𝑛</m:t>
                          </m:r>
                        </m:den>
                      </m:f>
                    </m:oMath>
                  </m:oMathPara>
                </a14:m>
                <a:endParaRPr lang="en-IN" sz="2400" dirty="0">
                  <a:solidFill>
                    <a:schemeClr val="tx1"/>
                  </a:solidFill>
                </a:endParaRPr>
              </a:p>
            </p:txBody>
          </p:sp>
        </mc:Choice>
        <mc:Fallback xmlns="">
          <p:sp>
            <p:nvSpPr>
              <p:cNvPr id="2" name="TextBox 1">
                <a:extLst>
                  <a:ext uri="{FF2B5EF4-FFF2-40B4-BE49-F238E27FC236}">
                    <a16:creationId xmlns:a16="http://schemas.microsoft.com/office/drawing/2014/main" id="{4E1EE3BF-F8CF-F416-BD80-944C81FE74E9}"/>
                  </a:ext>
                </a:extLst>
              </p:cNvPr>
              <p:cNvSpPr txBox="1">
                <a:spLocks noRot="1" noChangeAspect="1" noMove="1" noResize="1" noEditPoints="1" noAdjustHandles="1" noChangeArrowheads="1" noChangeShapeType="1" noTextEdit="1"/>
              </p:cNvSpPr>
              <p:nvPr/>
            </p:nvSpPr>
            <p:spPr>
              <a:xfrm>
                <a:off x="2460812" y="3016622"/>
                <a:ext cx="3052482" cy="714106"/>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27747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78AC-7C44-62E9-3207-B4B6ABFE7E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0A56E2-8F73-2934-AD48-262DC9B5BDEF}"/>
              </a:ext>
            </a:extLst>
          </p:cNvPr>
          <p:cNvSpPr>
            <a:spLocks noGrp="1"/>
          </p:cNvSpPr>
          <p:nvPr>
            <p:ph type="title"/>
          </p:nvPr>
        </p:nvSpPr>
        <p:spPr/>
        <p:txBody>
          <a:bodyPr>
            <a:normAutofit/>
          </a:bodyPr>
          <a:lstStyle/>
          <a:p>
            <a:r>
              <a:rPr lang="en-US" dirty="0">
                <a:latin typeface="Calibri"/>
                <a:cs typeface="Calibri"/>
              </a:rPr>
              <a:t>Outliers</a:t>
            </a:r>
            <a:endParaRPr lang="en-US" dirty="0"/>
          </a:p>
        </p:txBody>
      </p:sp>
      <p:sp>
        <p:nvSpPr>
          <p:cNvPr id="13" name="Content Placeholder 12">
            <a:extLst>
              <a:ext uri="{FF2B5EF4-FFF2-40B4-BE49-F238E27FC236}">
                <a16:creationId xmlns:a16="http://schemas.microsoft.com/office/drawing/2014/main" id="{C83487C1-9390-44D6-0D9B-89267519979B}"/>
              </a:ext>
            </a:extLst>
          </p:cNvPr>
          <p:cNvSpPr>
            <a:spLocks noGrp="1"/>
          </p:cNvSpPr>
          <p:nvPr>
            <p:ph idx="1"/>
          </p:nvPr>
        </p:nvSpPr>
        <p:spPr>
          <a:xfrm>
            <a:off x="678884" y="1408823"/>
            <a:ext cx="10834234" cy="4398066"/>
          </a:xfrm>
        </p:spPr>
        <p:txBody>
          <a:bodyPr vert="horz" lIns="0" tIns="0" rIns="0" bIns="0" rtlCol="0" anchor="t">
            <a:noAutofit/>
          </a:bodyPr>
          <a:lstStyle/>
          <a:p>
            <a:pPr marL="0" indent="0">
              <a:lnSpc>
                <a:spcPct val="100000"/>
              </a:lnSpc>
              <a:spcBef>
                <a:spcPts val="200"/>
              </a:spcBef>
              <a:spcAft>
                <a:spcPts val="500"/>
              </a:spcAft>
              <a:buNone/>
            </a:pPr>
            <a:r>
              <a:rPr lang="en-US" sz="2400" b="1" dirty="0">
                <a:solidFill>
                  <a:schemeClr val="tx1"/>
                </a:solidFill>
                <a:latin typeface="Calibri"/>
                <a:cs typeface="Calibri"/>
              </a:rPr>
              <a:t>Outliers &amp; it’s effect on Mean, Mode &amp; Median</a:t>
            </a:r>
          </a:p>
          <a:p>
            <a:pPr marL="0" indent="0">
              <a:lnSpc>
                <a:spcPct val="100000"/>
              </a:lnSpc>
              <a:spcBef>
                <a:spcPts val="200"/>
              </a:spcBef>
              <a:spcAft>
                <a:spcPts val="500"/>
              </a:spcAft>
              <a:buNone/>
            </a:pPr>
            <a:r>
              <a:rPr lang="en-US" sz="2200" dirty="0"/>
              <a:t>Outliers are data points that deviate significantly from the rest of the data in a dataset.</a:t>
            </a:r>
          </a:p>
          <a:p>
            <a:pPr marL="0" indent="0">
              <a:lnSpc>
                <a:spcPct val="100000"/>
              </a:lnSpc>
              <a:spcBef>
                <a:spcPts val="200"/>
              </a:spcBef>
              <a:spcAft>
                <a:spcPts val="500"/>
              </a:spcAft>
              <a:buNone/>
            </a:pPr>
            <a:endParaRPr lang="en-US" sz="2200" dirty="0"/>
          </a:p>
          <a:p>
            <a:pPr marL="0" indent="0">
              <a:lnSpc>
                <a:spcPct val="100000"/>
              </a:lnSpc>
              <a:spcBef>
                <a:spcPts val="200"/>
              </a:spcBef>
              <a:spcAft>
                <a:spcPts val="500"/>
              </a:spcAft>
              <a:buNone/>
            </a:pPr>
            <a:r>
              <a:rPr lang="en-US" sz="2200" b="1" dirty="0"/>
              <a:t>Dataset</a:t>
            </a:r>
            <a:r>
              <a:rPr lang="en-US" sz="2200" dirty="0"/>
              <a:t> = </a:t>
            </a:r>
            <a:r>
              <a:rPr lang="en-IN" sz="2200" dirty="0"/>
              <a:t>{10, 15, 20, 25, 30, 20}</a:t>
            </a:r>
          </a:p>
          <a:p>
            <a:pPr marL="0" indent="0">
              <a:lnSpc>
                <a:spcPct val="100000"/>
              </a:lnSpc>
              <a:spcBef>
                <a:spcPts val="200"/>
              </a:spcBef>
              <a:spcAft>
                <a:spcPts val="500"/>
              </a:spcAft>
              <a:buNone/>
            </a:pPr>
            <a:endParaRPr lang="en-IN" sz="2200" dirty="0"/>
          </a:p>
          <a:p>
            <a:pPr marL="0" indent="0" algn="l">
              <a:buNone/>
            </a:pPr>
            <a:r>
              <a:rPr lang="en-US" sz="2400" b="1" dirty="0">
                <a:solidFill>
                  <a:schemeClr val="tx1"/>
                </a:solidFill>
                <a:latin typeface="Calibri"/>
                <a:cs typeface="Calibri"/>
              </a:rPr>
              <a:t>Calculate Mean, Mode, and Median:</a:t>
            </a:r>
          </a:p>
          <a:p>
            <a:pPr algn="l">
              <a:buFont typeface="Arial" panose="020B0604020202020204" pitchFamily="34" charset="0"/>
              <a:buChar char="•"/>
            </a:pPr>
            <a:r>
              <a:rPr lang="en-US" sz="2200" b="1" dirty="0"/>
              <a:t>Mean</a:t>
            </a:r>
            <a:r>
              <a:rPr lang="en-US" sz="2200" dirty="0"/>
              <a:t>: (10+15+20+25+30+20) / 6 = 20</a:t>
            </a:r>
          </a:p>
          <a:p>
            <a:pPr algn="l">
              <a:buFont typeface="Arial" panose="020B0604020202020204" pitchFamily="34" charset="0"/>
              <a:buChar char="•"/>
            </a:pPr>
            <a:r>
              <a:rPr lang="en-US" sz="2200" b="1" dirty="0"/>
              <a:t>Mode</a:t>
            </a:r>
            <a:r>
              <a:rPr lang="en-US" sz="2200" dirty="0"/>
              <a:t>: The mode is 20, as it occurs more frequently than any other value.</a:t>
            </a:r>
          </a:p>
          <a:p>
            <a:pPr algn="l">
              <a:buFont typeface="Arial" panose="020B0604020202020204" pitchFamily="34" charset="0"/>
              <a:buChar char="•"/>
            </a:pPr>
            <a:r>
              <a:rPr lang="en-US" sz="2200" b="1" dirty="0"/>
              <a:t>Median</a:t>
            </a:r>
            <a:r>
              <a:rPr lang="en-US" sz="2200" dirty="0"/>
              <a:t>: The median is  (</a:t>
            </a:r>
            <a:r>
              <a:rPr lang="en-IN" sz="2200" dirty="0"/>
              <a:t>20 + 20) / 2 = </a:t>
            </a:r>
            <a:r>
              <a:rPr lang="en-US" sz="2200" dirty="0"/>
              <a:t>20</a:t>
            </a:r>
          </a:p>
          <a:p>
            <a:pPr marL="0" indent="0">
              <a:lnSpc>
                <a:spcPct val="100000"/>
              </a:lnSpc>
              <a:spcBef>
                <a:spcPts val="200"/>
              </a:spcBef>
              <a:spcAft>
                <a:spcPts val="500"/>
              </a:spcAft>
              <a:buNone/>
            </a:pPr>
            <a:endParaRPr lang="en-US" sz="2200" dirty="0"/>
          </a:p>
        </p:txBody>
      </p:sp>
    </p:spTree>
    <p:extLst>
      <p:ext uri="{BB962C8B-B14F-4D97-AF65-F5344CB8AC3E}">
        <p14:creationId xmlns:p14="http://schemas.microsoft.com/office/powerpoint/2010/main" val="830896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3500" y="6101120"/>
            <a:ext cx="2026112" cy="571630"/>
          </a:xfrm>
          <a:prstGeom prst="rect">
            <a:avLst/>
          </a:prstGeom>
        </p:spPr>
      </p:pic>
      <p:sp>
        <p:nvSpPr>
          <p:cNvPr id="3" name="TextBox 2">
            <a:extLst>
              <a:ext uri="{FF2B5EF4-FFF2-40B4-BE49-F238E27FC236}">
                <a16:creationId xmlns:a16="http://schemas.microsoft.com/office/drawing/2014/main" id="{5FAF0B8B-2FA0-7D88-B529-85CF2FDB866C}"/>
              </a:ext>
            </a:extLst>
          </p:cNvPr>
          <p:cNvSpPr txBox="1"/>
          <p:nvPr/>
        </p:nvSpPr>
        <p:spPr>
          <a:xfrm>
            <a:off x="1191953" y="1374385"/>
            <a:ext cx="10038080" cy="5550237"/>
          </a:xfrm>
          <a:prstGeom prst="rect">
            <a:avLst/>
          </a:prstGeom>
          <a:noFill/>
        </p:spPr>
        <p:txBody>
          <a:bodyPr wrap="square">
            <a:spAutoFit/>
          </a:bodyPr>
          <a:lstStyle/>
          <a:p>
            <a:pPr marL="12700" marR="0" lvl="0" indent="0" algn="l" defTabSz="914400" rtl="0" eaLnBrk="1" fontAlgn="auto" latinLnBrk="0" hangingPunct="1">
              <a:lnSpc>
                <a:spcPct val="100000"/>
              </a:lnSpc>
              <a:spcBef>
                <a:spcPts val="805"/>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rPr>
              <a:t>Name:             </a:t>
            </a:r>
            <a:r>
              <a:rPr kumimoji="0" lang="en-US" sz="2400" b="0" i="0" u="none" strike="noStrike" kern="1200" cap="none" spc="0" normalizeH="0" baseline="0" noProof="0" dirty="0" err="1">
                <a:ln>
                  <a:noFill/>
                </a:ln>
                <a:solidFill>
                  <a:srgbClr val="4472C4">
                    <a:lumMod val="50000"/>
                  </a:srgbClr>
                </a:solidFill>
                <a:effectLst/>
                <a:uLnTx/>
                <a:uFillTx/>
                <a:latin typeface="Nunito" pitchFamily="2" charset="0"/>
                <a:ea typeface="+mn-ea"/>
                <a:cs typeface="Times New Roman" panose="02020603050405020304" pitchFamily="18" charset="0"/>
              </a:rPr>
              <a:t>Jaysheel</a:t>
            </a:r>
            <a:r>
              <a:rPr kumimoji="0" lang="en-US" sz="2400" b="0"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rPr>
              <a:t> </a:t>
            </a:r>
            <a:r>
              <a:rPr kumimoji="0" lang="en-US" sz="2400" b="0" i="0" u="none" strike="noStrike" kern="1200" cap="none" spc="0" normalizeH="0" baseline="0" noProof="0" dirty="0" err="1">
                <a:ln>
                  <a:noFill/>
                </a:ln>
                <a:solidFill>
                  <a:srgbClr val="4472C4">
                    <a:lumMod val="50000"/>
                  </a:srgbClr>
                </a:solidFill>
                <a:effectLst/>
                <a:uLnTx/>
                <a:uFillTx/>
                <a:latin typeface="Nunito" pitchFamily="2" charset="0"/>
                <a:ea typeface="+mn-ea"/>
                <a:cs typeface="Times New Roman" panose="02020603050405020304" pitchFamily="18" charset="0"/>
              </a:rPr>
              <a:t>Movaliya</a:t>
            </a:r>
            <a:endParaRPr kumimoji="0" lang="en-US" sz="2400" b="0"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endParaRPr>
          </a:p>
          <a:p>
            <a:pPr marL="12700" marR="0" lvl="0" indent="0" algn="l" defTabSz="914400" rtl="0" eaLnBrk="1" fontAlgn="auto" latinLnBrk="0" hangingPunct="1">
              <a:lnSpc>
                <a:spcPct val="100000"/>
              </a:lnSpc>
              <a:spcBef>
                <a:spcPts val="805"/>
              </a:spcBef>
              <a:spcAft>
                <a:spcPts val="0"/>
              </a:spcAft>
              <a:buClrTx/>
              <a:buSzTx/>
              <a:buFontTx/>
              <a:buNone/>
              <a:tabLst/>
              <a:defRPr/>
            </a:pPr>
            <a:r>
              <a:rPr lang="en-US" sz="2400" b="1" dirty="0">
                <a:solidFill>
                  <a:srgbClr val="4472C4">
                    <a:lumMod val="50000"/>
                  </a:srgbClr>
                </a:solidFill>
                <a:latin typeface="Nunito" pitchFamily="2" charset="0"/>
                <a:cs typeface="Times New Roman" panose="02020603050405020304" pitchFamily="18" charset="0"/>
              </a:rPr>
              <a:t>Contact:</a:t>
            </a:r>
            <a:r>
              <a:rPr lang="en-US" sz="2400" dirty="0">
                <a:solidFill>
                  <a:srgbClr val="4472C4">
                    <a:lumMod val="50000"/>
                  </a:srgbClr>
                </a:solidFill>
                <a:latin typeface="Nunito" pitchFamily="2" charset="0"/>
                <a:cs typeface="Times New Roman" panose="02020603050405020304" pitchFamily="18" charset="0"/>
              </a:rPr>
              <a:t>         Mo: 8401257889</a:t>
            </a: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lang="en-US" sz="2400" b="0"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rPr>
              <a:t>                         </a:t>
            </a:r>
            <a:r>
              <a:rPr lang="en-US" sz="2400" dirty="0">
                <a:solidFill>
                  <a:srgbClr val="4472C4">
                    <a:lumMod val="50000"/>
                  </a:srgbClr>
                </a:solidFill>
                <a:latin typeface="Nunito" pitchFamily="2" charset="0"/>
                <a:cs typeface="Times New Roman" panose="02020603050405020304" pitchFamily="18" charset="0"/>
              </a:rPr>
              <a:t>Email : imjaysheel@gmail.com</a:t>
            </a:r>
            <a:endParaRPr kumimoji="0" lang="en-US" sz="2400" b="0"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endParaRP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rPr>
              <a:t> </a:t>
            </a: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rPr>
              <a:t>Experience:   </a:t>
            </a:r>
            <a:r>
              <a:rPr kumimoji="0" lang="en-US" sz="2400" b="0"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rPr>
              <a:t>Data Science Engineer (Hitachi Energy)</a:t>
            </a: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lang="en-US" sz="2400" b="0"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rPr>
              <a:t>                         Data Analyst (Adani Power)</a:t>
            </a:r>
          </a:p>
          <a:p>
            <a:pPr marL="12700" marR="0" lvl="0" indent="0" algn="l" defTabSz="914400" rtl="0" eaLnBrk="1" fontAlgn="auto" latinLnBrk="0" hangingPunct="1">
              <a:lnSpc>
                <a:spcPct val="100000"/>
              </a:lnSpc>
              <a:spcBef>
                <a:spcPts val="805"/>
              </a:spcBef>
              <a:spcAft>
                <a:spcPts val="0"/>
              </a:spcAft>
              <a:buClrTx/>
              <a:buSzTx/>
              <a:buFontTx/>
              <a:buNone/>
              <a:tabLst/>
              <a:defRPr/>
            </a:pPr>
            <a:endParaRPr kumimoji="0" lang="en-US" sz="2400" b="1"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endParaRPr>
          </a:p>
          <a:p>
            <a:pPr marL="12700" marR="0" lvl="0" indent="0" algn="l" defTabSz="914400" rtl="0" eaLnBrk="1" fontAlgn="auto" latinLnBrk="0" hangingPunct="1">
              <a:lnSpc>
                <a:spcPct val="100000"/>
              </a:lnSpc>
              <a:spcBef>
                <a:spcPts val="805"/>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rPr>
              <a:t>Proficiency :  </a:t>
            </a:r>
            <a:r>
              <a:rPr kumimoji="0" lang="en-US" sz="2400" b="0" i="0" u="none" strike="noStrike" kern="1200" cap="none" spc="0" normalizeH="0" baseline="0" noProof="0" dirty="0" err="1">
                <a:ln>
                  <a:noFill/>
                </a:ln>
                <a:solidFill>
                  <a:srgbClr val="4472C4">
                    <a:lumMod val="50000"/>
                  </a:srgbClr>
                </a:solidFill>
                <a:effectLst/>
                <a:uLnTx/>
                <a:uFillTx/>
                <a:latin typeface="Nunito" pitchFamily="2" charset="0"/>
                <a:ea typeface="+mn-ea"/>
                <a:cs typeface="Times New Roman" panose="02020603050405020304" pitchFamily="18" charset="0"/>
              </a:rPr>
              <a:t>PowerBI</a:t>
            </a:r>
            <a:r>
              <a:rPr kumimoji="0" lang="en-US" sz="2400" b="0"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rPr>
              <a:t>, Tableau, SQL, Python, Machine Learning, Statistics, 	            AWS etc.       </a:t>
            </a:r>
          </a:p>
          <a:p>
            <a:pPr marL="12700" marR="0" lvl="0" indent="0" algn="l" defTabSz="914400" rtl="0" eaLnBrk="1" fontAlgn="auto" latinLnBrk="0" hangingPunct="1">
              <a:lnSpc>
                <a:spcPct val="100000"/>
              </a:lnSpc>
              <a:spcBef>
                <a:spcPts val="805"/>
              </a:spcBef>
              <a:spcAft>
                <a:spcPts val="0"/>
              </a:spcAft>
              <a:buClrTx/>
              <a:buSzTx/>
              <a:buFontTx/>
              <a:buNone/>
              <a:tabLst/>
              <a:defRPr/>
            </a:pPr>
            <a:endParaRPr kumimoji="0" lang="en-US" sz="2400" b="1" i="0" u="none" strike="noStrike" kern="1200" cap="none" spc="0" normalizeH="0" baseline="0" noProof="0" dirty="0">
              <a:ln>
                <a:noFill/>
              </a:ln>
              <a:solidFill>
                <a:srgbClr val="4472C4">
                  <a:lumMod val="50000"/>
                </a:srgbClr>
              </a:solidFill>
              <a:effectLst/>
              <a:uLnTx/>
              <a:uFillTx/>
              <a:latin typeface="Nunito" pitchFamily="2" charset="0"/>
              <a:ea typeface="+mn-ea"/>
              <a:cs typeface="Times New Roman" panose="02020603050405020304" pitchFamily="18" charset="0"/>
            </a:endParaRPr>
          </a:p>
          <a:p>
            <a:pPr marL="12700" marR="0" lvl="0" indent="0" algn="l" defTabSz="914400" rtl="0" eaLnBrk="1" fontAlgn="auto" latinLnBrk="0" hangingPunct="1">
              <a:lnSpc>
                <a:spcPct val="100000"/>
              </a:lnSpc>
              <a:spcBef>
                <a:spcPts val="805"/>
              </a:spcBef>
              <a:spcAft>
                <a:spcPts val="0"/>
              </a:spcAft>
              <a:buClrTx/>
              <a:buSzTx/>
              <a:buFontTx/>
              <a:buNone/>
              <a:tabLst/>
              <a:defRPr/>
            </a:pPr>
            <a:endParaRPr kumimoji="0" lang="en-US" sz="2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mn-ea"/>
              <a:cs typeface="Times New Roman" panose="02020603050405020304" pitchFamily="18" charset="0"/>
            </a:endParaRPr>
          </a:p>
          <a:p>
            <a:pPr marL="12700" marR="0" lvl="0" indent="0" algn="l" defTabSz="914400" rtl="0" eaLnBrk="1" fontAlgn="auto" latinLnBrk="0" hangingPunct="1">
              <a:lnSpc>
                <a:spcPct val="100000"/>
              </a:lnSpc>
              <a:spcBef>
                <a:spcPts val="805"/>
              </a:spcBef>
              <a:spcAft>
                <a:spcPts val="0"/>
              </a:spcAft>
              <a:buClrTx/>
              <a:buSzTx/>
              <a:buFontTx/>
              <a:buNone/>
              <a:tabLst/>
              <a:defRPr/>
            </a:pPr>
            <a:endParaRPr kumimoji="0" lang="en-US" sz="2400" b="1"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mn-ea"/>
              <a:cs typeface="Times New Roman" panose="02020603050405020304" pitchFamily="18" charset="0"/>
            </a:endParaRPr>
          </a:p>
        </p:txBody>
      </p:sp>
      <p:sp>
        <p:nvSpPr>
          <p:cNvPr id="9" name="object 2">
            <a:extLst>
              <a:ext uri="{FF2B5EF4-FFF2-40B4-BE49-F238E27FC236}">
                <a16:creationId xmlns:a16="http://schemas.microsoft.com/office/drawing/2014/main" id="{2FDADD92-4E39-7713-520E-D88B1D53A255}"/>
              </a:ext>
            </a:extLst>
          </p:cNvPr>
          <p:cNvSpPr txBox="1">
            <a:spLocks/>
          </p:cNvSpPr>
          <p:nvPr/>
        </p:nvSpPr>
        <p:spPr>
          <a:xfrm>
            <a:off x="4738575" y="289965"/>
            <a:ext cx="2714850" cy="639149"/>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90000"/>
              </a:lnSpc>
              <a:spcBef>
                <a:spcPts val="100"/>
              </a:spcBef>
              <a:spcAft>
                <a:spcPts val="0"/>
              </a:spcAft>
              <a:buClrTx/>
              <a:buSzTx/>
              <a:buFontTx/>
              <a:buNone/>
              <a:tabLst/>
              <a:defRPr/>
            </a:pPr>
            <a:r>
              <a:rPr kumimoji="0" lang="en-IN" sz="4400" b="1" i="0" u="none" strike="noStrike" kern="1200" cap="none" spc="-30" normalizeH="0" baseline="0" noProof="0" dirty="0">
                <a:ln>
                  <a:noFill/>
                </a:ln>
                <a:solidFill>
                  <a:srgbClr val="4472C4">
                    <a:lumMod val="50000"/>
                  </a:srgbClr>
                </a:solidFill>
                <a:effectLst/>
                <a:uLnTx/>
                <a:uFillTx/>
                <a:latin typeface="Nunito" pitchFamily="2" charset="0"/>
                <a:ea typeface="+mj-ea"/>
                <a:cs typeface="Times New Roman" panose="02020603050405020304" pitchFamily="18" charset="0"/>
              </a:rPr>
              <a:t>Instructor</a:t>
            </a:r>
          </a:p>
        </p:txBody>
      </p:sp>
    </p:spTree>
    <p:extLst>
      <p:ext uri="{BB962C8B-B14F-4D97-AF65-F5344CB8AC3E}">
        <p14:creationId xmlns:p14="http://schemas.microsoft.com/office/powerpoint/2010/main" val="292661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78AC-7C44-62E9-3207-B4B6ABFE7E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0A56E2-8F73-2934-AD48-262DC9B5BDEF}"/>
              </a:ext>
            </a:extLst>
          </p:cNvPr>
          <p:cNvSpPr>
            <a:spLocks noGrp="1"/>
          </p:cNvSpPr>
          <p:nvPr>
            <p:ph type="title"/>
          </p:nvPr>
        </p:nvSpPr>
        <p:spPr/>
        <p:txBody>
          <a:bodyPr>
            <a:normAutofit/>
          </a:bodyPr>
          <a:lstStyle/>
          <a:p>
            <a:r>
              <a:rPr lang="en-US" dirty="0">
                <a:latin typeface="Calibri"/>
                <a:cs typeface="Calibri"/>
              </a:rPr>
              <a:t>Cont..</a:t>
            </a:r>
            <a:endParaRPr lang="en-US" dirty="0"/>
          </a:p>
        </p:txBody>
      </p:sp>
      <p:sp>
        <p:nvSpPr>
          <p:cNvPr id="13" name="Content Placeholder 12">
            <a:extLst>
              <a:ext uri="{FF2B5EF4-FFF2-40B4-BE49-F238E27FC236}">
                <a16:creationId xmlns:a16="http://schemas.microsoft.com/office/drawing/2014/main" id="{C83487C1-9390-44D6-0D9B-89267519979B}"/>
              </a:ext>
            </a:extLst>
          </p:cNvPr>
          <p:cNvSpPr>
            <a:spLocks noGrp="1"/>
          </p:cNvSpPr>
          <p:nvPr>
            <p:ph idx="1"/>
          </p:nvPr>
        </p:nvSpPr>
        <p:spPr>
          <a:xfrm>
            <a:off x="678884" y="1408823"/>
            <a:ext cx="10834234" cy="4398066"/>
          </a:xfrm>
        </p:spPr>
        <p:txBody>
          <a:bodyPr vert="horz" lIns="0" tIns="0" rIns="0" bIns="0" rtlCol="0" anchor="t">
            <a:noAutofit/>
          </a:bodyPr>
          <a:lstStyle/>
          <a:p>
            <a:pPr marL="0" indent="0">
              <a:lnSpc>
                <a:spcPct val="100000"/>
              </a:lnSpc>
              <a:spcBef>
                <a:spcPts val="200"/>
              </a:spcBef>
              <a:spcAft>
                <a:spcPts val="500"/>
              </a:spcAft>
              <a:buNone/>
            </a:pPr>
            <a:r>
              <a:rPr lang="en-US" sz="2400" b="1" dirty="0"/>
              <a:t>Dataset with Outlier:</a:t>
            </a:r>
            <a:r>
              <a:rPr lang="en-US" sz="2400" dirty="0"/>
              <a:t> {10, 15, 20, 25, 30, 20, 200}</a:t>
            </a:r>
          </a:p>
          <a:p>
            <a:pPr marL="0" indent="0">
              <a:lnSpc>
                <a:spcPct val="100000"/>
              </a:lnSpc>
              <a:spcBef>
                <a:spcPts val="200"/>
              </a:spcBef>
              <a:spcAft>
                <a:spcPts val="500"/>
              </a:spcAft>
              <a:buNone/>
            </a:pPr>
            <a:endParaRPr lang="en-US" sz="2400" dirty="0"/>
          </a:p>
          <a:p>
            <a:pPr marL="0" indent="0" algn="l">
              <a:buNone/>
            </a:pPr>
            <a:r>
              <a:rPr lang="en-US" sz="2400" b="1" dirty="0"/>
              <a:t>Calculate Mean, Mode, and Median with Outlier:</a:t>
            </a:r>
          </a:p>
          <a:p>
            <a:pPr marL="0" indent="0" algn="l">
              <a:buNone/>
            </a:pPr>
            <a:endParaRPr lang="en-US" sz="2400" b="1" dirty="0"/>
          </a:p>
          <a:p>
            <a:pPr algn="l">
              <a:buFont typeface="Arial" panose="020B0604020202020204" pitchFamily="34" charset="0"/>
              <a:buChar char="•"/>
            </a:pPr>
            <a:r>
              <a:rPr lang="en-US" sz="2400" b="1" dirty="0"/>
              <a:t>Mean</a:t>
            </a:r>
            <a:r>
              <a:rPr lang="en-US" sz="2400" dirty="0"/>
              <a:t>: (10+15+20+25+30+20+200) / 6 ≈ 47.86</a:t>
            </a:r>
          </a:p>
          <a:p>
            <a:pPr algn="l">
              <a:buFont typeface="Arial" panose="020B0604020202020204" pitchFamily="34" charset="0"/>
              <a:buChar char="•"/>
            </a:pPr>
            <a:r>
              <a:rPr lang="en-US" sz="2400" b="1" dirty="0"/>
              <a:t>Mode</a:t>
            </a:r>
            <a:r>
              <a:rPr lang="en-US" sz="2400" dirty="0"/>
              <a:t>: The mode is still 20, as it occurs more frequently than any other value.</a:t>
            </a:r>
          </a:p>
          <a:p>
            <a:pPr algn="l">
              <a:buFont typeface="Arial" panose="020B0604020202020204" pitchFamily="34" charset="0"/>
              <a:buChar char="•"/>
            </a:pPr>
            <a:r>
              <a:rPr lang="en-US" sz="2400" b="1" dirty="0"/>
              <a:t>Median</a:t>
            </a:r>
            <a:r>
              <a:rPr lang="en-US" sz="2400" dirty="0"/>
              <a:t>: The median is 20. The middle position is determined by the order of values, and the outlier does not impact this calculation.</a:t>
            </a:r>
          </a:p>
        </p:txBody>
      </p:sp>
    </p:spTree>
    <p:extLst>
      <p:ext uri="{BB962C8B-B14F-4D97-AF65-F5344CB8AC3E}">
        <p14:creationId xmlns:p14="http://schemas.microsoft.com/office/powerpoint/2010/main" val="3418229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78AC-7C44-62E9-3207-B4B6ABFE7E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0A56E2-8F73-2934-AD48-262DC9B5BDEF}"/>
              </a:ext>
            </a:extLst>
          </p:cNvPr>
          <p:cNvSpPr>
            <a:spLocks noGrp="1"/>
          </p:cNvSpPr>
          <p:nvPr>
            <p:ph type="title"/>
          </p:nvPr>
        </p:nvSpPr>
        <p:spPr/>
        <p:txBody>
          <a:bodyPr>
            <a:normAutofit/>
          </a:bodyPr>
          <a:lstStyle/>
          <a:p>
            <a:r>
              <a:rPr lang="en-US" dirty="0">
                <a:latin typeface="Calibri"/>
                <a:cs typeface="Calibri"/>
              </a:rPr>
              <a:t>Cont..</a:t>
            </a:r>
            <a:endParaRPr lang="en-US" dirty="0"/>
          </a:p>
        </p:txBody>
      </p:sp>
      <p:sp>
        <p:nvSpPr>
          <p:cNvPr id="13" name="Content Placeholder 12">
            <a:extLst>
              <a:ext uri="{FF2B5EF4-FFF2-40B4-BE49-F238E27FC236}">
                <a16:creationId xmlns:a16="http://schemas.microsoft.com/office/drawing/2014/main" id="{C83487C1-9390-44D6-0D9B-89267519979B}"/>
              </a:ext>
            </a:extLst>
          </p:cNvPr>
          <p:cNvSpPr>
            <a:spLocks noGrp="1"/>
          </p:cNvSpPr>
          <p:nvPr>
            <p:ph idx="1"/>
          </p:nvPr>
        </p:nvSpPr>
        <p:spPr>
          <a:xfrm>
            <a:off x="678884" y="1408823"/>
            <a:ext cx="10834234" cy="4398066"/>
          </a:xfrm>
        </p:spPr>
        <p:txBody>
          <a:bodyPr vert="horz" lIns="0" tIns="0" rIns="0" bIns="0" rtlCol="0" anchor="t">
            <a:noAutofit/>
          </a:bodyPr>
          <a:lstStyle/>
          <a:p>
            <a:pPr marL="0" indent="0" algn="l">
              <a:buNone/>
            </a:pPr>
            <a:r>
              <a:rPr lang="en-US" sz="2400" b="1" i="0" dirty="0">
                <a:solidFill>
                  <a:srgbClr val="374151"/>
                </a:solidFill>
                <a:effectLst/>
                <a:latin typeface="+mn-lt"/>
              </a:rPr>
              <a:t>Effect of Outliers</a:t>
            </a:r>
            <a:endParaRPr lang="en-US" sz="2400" b="0" i="0" dirty="0">
              <a:solidFill>
                <a:srgbClr val="374151"/>
              </a:solidFill>
              <a:effectLst/>
              <a:latin typeface="+mn-lt"/>
            </a:endParaRPr>
          </a:p>
          <a:p>
            <a:pPr algn="l">
              <a:buFont typeface="Arial" panose="020B0604020202020204" pitchFamily="34" charset="0"/>
              <a:buChar char="•"/>
            </a:pPr>
            <a:r>
              <a:rPr lang="en-US" sz="2400" b="1" i="0" dirty="0">
                <a:solidFill>
                  <a:srgbClr val="374151"/>
                </a:solidFill>
                <a:effectLst/>
                <a:latin typeface="+mn-lt"/>
              </a:rPr>
              <a:t>Mean:</a:t>
            </a:r>
            <a:r>
              <a:rPr lang="en-US" sz="2400" b="0" i="0" dirty="0">
                <a:solidFill>
                  <a:srgbClr val="374151"/>
                </a:solidFill>
                <a:effectLst/>
                <a:latin typeface="+mn-lt"/>
              </a:rPr>
              <a:t> The mean increased again, but the mode remained the same. </a:t>
            </a:r>
          </a:p>
          <a:p>
            <a:r>
              <a:rPr lang="en-US" sz="2400" b="1" i="0" dirty="0">
                <a:solidFill>
                  <a:srgbClr val="374151"/>
                </a:solidFill>
                <a:effectLst/>
                <a:latin typeface="+mn-lt"/>
              </a:rPr>
              <a:t>Median:</a:t>
            </a:r>
            <a:r>
              <a:rPr lang="en-US" sz="2400" b="0" i="0" dirty="0">
                <a:solidFill>
                  <a:srgbClr val="374151"/>
                </a:solidFill>
                <a:effectLst/>
                <a:latin typeface="+mn-lt"/>
              </a:rPr>
              <a:t> Not change in the median. </a:t>
            </a:r>
          </a:p>
          <a:p>
            <a:pPr algn="l">
              <a:buFont typeface="Arial" panose="020B0604020202020204" pitchFamily="34" charset="0"/>
              <a:buChar char="•"/>
            </a:pPr>
            <a:r>
              <a:rPr lang="en-US" sz="2400" b="1" dirty="0">
                <a:solidFill>
                  <a:srgbClr val="374151"/>
                </a:solidFill>
                <a:latin typeface="+mn-lt"/>
              </a:rPr>
              <a:t>Mode: </a:t>
            </a:r>
            <a:r>
              <a:rPr lang="en-US" sz="2400" b="0" i="0" dirty="0">
                <a:solidFill>
                  <a:srgbClr val="374151"/>
                </a:solidFill>
                <a:effectLst/>
                <a:latin typeface="+mn-lt"/>
              </a:rPr>
              <a:t>The mode is not affected by the presence of the outlier because it is determined by the frequency of values, and 20 still occurs more frequently than any other value.</a:t>
            </a:r>
          </a:p>
          <a:p>
            <a:pPr marL="0" indent="0" algn="l">
              <a:buNone/>
            </a:pPr>
            <a:endParaRPr lang="en-US" sz="2400" dirty="0">
              <a:solidFill>
                <a:srgbClr val="374151"/>
              </a:solidFill>
              <a:latin typeface="+mn-lt"/>
            </a:endParaRPr>
          </a:p>
          <a:p>
            <a:pPr marL="0" indent="0" algn="l">
              <a:buNone/>
            </a:pPr>
            <a:r>
              <a:rPr lang="en-US" sz="2400" b="0" i="0" dirty="0">
                <a:solidFill>
                  <a:srgbClr val="374151"/>
                </a:solidFill>
                <a:effectLst/>
                <a:latin typeface="+mn-lt"/>
              </a:rPr>
              <a:t>In summary, the mode remains the same even with the inclusion of an outlier, as it is determined by the frequency of values. The median is also unaffected, while the mean is sensitive to the extreme value and increases accordingly.</a:t>
            </a:r>
            <a:endParaRPr lang="en-US" sz="2400" dirty="0">
              <a:latin typeface="+mn-lt"/>
            </a:endParaRPr>
          </a:p>
          <a:p>
            <a:pPr marL="0" indent="0">
              <a:lnSpc>
                <a:spcPct val="100000"/>
              </a:lnSpc>
              <a:spcBef>
                <a:spcPts val="200"/>
              </a:spcBef>
              <a:spcAft>
                <a:spcPts val="500"/>
              </a:spcAft>
              <a:buNone/>
            </a:pPr>
            <a:endParaRPr lang="en-US" sz="2400" dirty="0">
              <a:latin typeface="+mn-lt"/>
            </a:endParaRPr>
          </a:p>
        </p:txBody>
      </p:sp>
    </p:spTree>
    <p:extLst>
      <p:ext uri="{BB962C8B-B14F-4D97-AF65-F5344CB8AC3E}">
        <p14:creationId xmlns:p14="http://schemas.microsoft.com/office/powerpoint/2010/main" val="28334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5400" dirty="0"/>
              <a:t>Measure Of Dispersion: Variance &amp; Standard Deviation </a:t>
            </a:r>
          </a:p>
        </p:txBody>
      </p:sp>
      <p:pic>
        <p:nvPicPr>
          <p:cNvPr id="6" name="Picture 5" descr="Measures of Dispersion in Statistics - Exploring your mind">
            <a:extLst>
              <a:ext uri="{FF2B5EF4-FFF2-40B4-BE49-F238E27FC236}">
                <a16:creationId xmlns:a16="http://schemas.microsoft.com/office/drawing/2014/main" id="{77D171B8-E9F7-DD5B-F188-0EA1DD349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364" t="1110" r="24012" b="1110"/>
          <a:stretch>
            <a:fillRect/>
          </a:stretch>
        </p:blipFill>
        <p:spPr bwMode="auto">
          <a:xfrm>
            <a:off x="5511801" y="1"/>
            <a:ext cx="6680200" cy="6858000"/>
          </a:xfrm>
          <a:custGeom>
            <a:avLst/>
            <a:gdLst>
              <a:gd name="connsiteX0" fmla="*/ 2560797 w 6680200"/>
              <a:gd name="connsiteY0" fmla="*/ 0 h 6858000"/>
              <a:gd name="connsiteX1" fmla="*/ 6680200 w 6680200"/>
              <a:gd name="connsiteY1" fmla="*/ 0 h 6858000"/>
              <a:gd name="connsiteX2" fmla="*/ 6680200 w 6680200"/>
              <a:gd name="connsiteY2" fmla="*/ 6858000 h 6858000"/>
              <a:gd name="connsiteX3" fmla="*/ 0 w 6680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80200" h="6858000">
                <a:moveTo>
                  <a:pt x="2560797" y="0"/>
                </a:moveTo>
                <a:lnTo>
                  <a:pt x="6680200" y="0"/>
                </a:lnTo>
                <a:lnTo>
                  <a:pt x="66802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B8C2297C-823F-FAE0-0609-A15043AB3919}"/>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5506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Measure of Dispersion</a:t>
            </a:r>
          </a:p>
        </p:txBody>
      </p:sp>
      <p:sp>
        <p:nvSpPr>
          <p:cNvPr id="13" name="Content Placeholder 12">
            <a:extLst>
              <a:ext uri="{FF2B5EF4-FFF2-40B4-BE49-F238E27FC236}">
                <a16:creationId xmlns:a16="http://schemas.microsoft.com/office/drawing/2014/main" id="{E6267526-4913-FCF0-E153-4548D0B336DD}"/>
              </a:ext>
            </a:extLst>
          </p:cNvPr>
          <p:cNvSpPr>
            <a:spLocks noGrp="1"/>
          </p:cNvSpPr>
          <p:nvPr>
            <p:ph idx="1"/>
          </p:nvPr>
        </p:nvSpPr>
        <p:spPr>
          <a:xfrm>
            <a:off x="678884" y="1659834"/>
            <a:ext cx="5482771" cy="4947153"/>
          </a:xfrm>
        </p:spPr>
        <p:txBody>
          <a:bodyPr lIns="0" tIns="0" rIns="0" bIns="0">
            <a:noAutofit/>
          </a:bodyPr>
          <a:lstStyle/>
          <a:p>
            <a:pPr marL="0" indent="0">
              <a:lnSpc>
                <a:spcPct val="100000"/>
              </a:lnSpc>
              <a:spcBef>
                <a:spcPts val="200"/>
              </a:spcBef>
              <a:spcAft>
                <a:spcPts val="500"/>
              </a:spcAft>
              <a:buNone/>
            </a:pPr>
            <a:r>
              <a:rPr lang="en-US" sz="2000" b="1" dirty="0">
                <a:solidFill>
                  <a:schemeClr val="tx1"/>
                </a:solidFill>
              </a:rPr>
              <a:t>Range</a:t>
            </a:r>
          </a:p>
          <a:p>
            <a:pPr>
              <a:lnSpc>
                <a:spcPct val="100000"/>
              </a:lnSpc>
              <a:spcBef>
                <a:spcPts val="200"/>
              </a:spcBef>
              <a:spcAft>
                <a:spcPts val="500"/>
              </a:spcAft>
            </a:pPr>
            <a:r>
              <a:rPr lang="en-US" sz="2000" b="1" dirty="0">
                <a:solidFill>
                  <a:schemeClr val="tx1"/>
                </a:solidFill>
              </a:rPr>
              <a:t>Definition: </a:t>
            </a:r>
            <a:r>
              <a:rPr lang="en-US" sz="2000" dirty="0"/>
              <a:t>The range is the difference between the highest and lowest values in a dataset.</a:t>
            </a:r>
          </a:p>
          <a:p>
            <a:pPr>
              <a:lnSpc>
                <a:spcPct val="100000"/>
              </a:lnSpc>
              <a:spcBef>
                <a:spcPts val="200"/>
              </a:spcBef>
              <a:spcAft>
                <a:spcPts val="500"/>
              </a:spcAft>
            </a:pPr>
            <a:r>
              <a:rPr lang="en-US" sz="2000" b="1" dirty="0">
                <a:solidFill>
                  <a:schemeClr val="tx1"/>
                </a:solidFill>
              </a:rPr>
              <a:t>Example: </a:t>
            </a:r>
            <a:r>
              <a:rPr lang="en-US" sz="2000" dirty="0"/>
              <a:t>In the dataset {10, 15, 20, 25, 30}, the range is 30 - 10 = 20.</a:t>
            </a:r>
          </a:p>
          <a:p>
            <a:pPr>
              <a:lnSpc>
                <a:spcPct val="100000"/>
              </a:lnSpc>
              <a:spcBef>
                <a:spcPts val="200"/>
              </a:spcBef>
              <a:spcAft>
                <a:spcPts val="500"/>
              </a:spcAft>
            </a:pPr>
            <a:endParaRPr lang="en-US" sz="2000" dirty="0"/>
          </a:p>
          <a:p>
            <a:pPr marL="0" indent="0">
              <a:lnSpc>
                <a:spcPct val="100000"/>
              </a:lnSpc>
              <a:spcBef>
                <a:spcPts val="200"/>
              </a:spcBef>
              <a:spcAft>
                <a:spcPts val="500"/>
              </a:spcAft>
              <a:buNone/>
            </a:pPr>
            <a:r>
              <a:rPr lang="en-US" sz="2000" b="1" dirty="0">
                <a:solidFill>
                  <a:schemeClr val="tx1"/>
                </a:solidFill>
              </a:rPr>
              <a:t>Standard Deviation</a:t>
            </a:r>
          </a:p>
          <a:p>
            <a:pPr>
              <a:lnSpc>
                <a:spcPct val="100000"/>
              </a:lnSpc>
              <a:spcBef>
                <a:spcPts val="200"/>
              </a:spcBef>
              <a:spcAft>
                <a:spcPts val="500"/>
              </a:spcAft>
            </a:pPr>
            <a:r>
              <a:rPr lang="en-US" sz="2000" b="1" dirty="0">
                <a:solidFill>
                  <a:schemeClr val="tx1"/>
                </a:solidFill>
              </a:rPr>
              <a:t>Definition: </a:t>
            </a:r>
            <a:r>
              <a:rPr lang="en-US" sz="2000" dirty="0"/>
              <a:t>Standard deviation is a statistical measure of the amount of variation or dispersion in a set of values.</a:t>
            </a:r>
          </a:p>
          <a:p>
            <a:pPr>
              <a:lnSpc>
                <a:spcPct val="100000"/>
              </a:lnSpc>
              <a:spcBef>
                <a:spcPts val="200"/>
              </a:spcBef>
              <a:spcAft>
                <a:spcPts val="500"/>
              </a:spcAft>
            </a:pPr>
            <a:r>
              <a:rPr lang="en-US" sz="2000" dirty="0"/>
              <a:t>It indicates how much individual data points differ from the mean (average) of the data set</a:t>
            </a:r>
          </a:p>
          <a:p>
            <a:pPr>
              <a:lnSpc>
                <a:spcPct val="100000"/>
              </a:lnSpc>
              <a:spcBef>
                <a:spcPts val="200"/>
              </a:spcBef>
              <a:spcAft>
                <a:spcPts val="500"/>
              </a:spcAft>
            </a:pPr>
            <a:r>
              <a:rPr lang="en-US" sz="2000" b="1" dirty="0">
                <a:solidFill>
                  <a:schemeClr val="tx1"/>
                </a:solidFill>
              </a:rPr>
              <a:t>Example: </a:t>
            </a:r>
            <a:r>
              <a:rPr lang="en-US" sz="2000" dirty="0"/>
              <a:t>In {12, 15, 18, 21, 24}, the standard deviation is approximately 4.2.</a:t>
            </a:r>
          </a:p>
          <a:p>
            <a:pPr>
              <a:lnSpc>
                <a:spcPct val="100000"/>
              </a:lnSpc>
              <a:spcBef>
                <a:spcPts val="200"/>
              </a:spcBef>
              <a:spcAft>
                <a:spcPts val="500"/>
              </a:spcAft>
            </a:pPr>
            <a:endParaRPr 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7F73583-3FF5-3647-6399-B0B73F12DB50}"/>
                  </a:ext>
                </a:extLst>
              </p:cNvPr>
              <p:cNvSpPr txBox="1"/>
              <p:nvPr/>
            </p:nvSpPr>
            <p:spPr>
              <a:xfrm>
                <a:off x="9620432" y="2742101"/>
                <a:ext cx="2024743"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solidFill>
                            <a:schemeClr val="bg2">
                              <a:lumMod val="10000"/>
                            </a:schemeClr>
                          </a:solidFill>
                          <a:latin typeface="Cambria Math" panose="02040503050406030204" pitchFamily="18" charset="0"/>
                        </a:rPr>
                        <m:t>𝒔</m:t>
                      </m:r>
                      <m:r>
                        <a:rPr lang="en-IN" b="1" i="0">
                          <a:solidFill>
                            <a:schemeClr val="bg2">
                              <a:lumMod val="10000"/>
                            </a:schemeClr>
                          </a:solidFill>
                          <a:latin typeface="Cambria Math" panose="02040503050406030204" pitchFamily="18" charset="0"/>
                        </a:rPr>
                        <m:t>=</m:t>
                      </m:r>
                      <m:rad>
                        <m:radPr>
                          <m:degHide m:val="on"/>
                          <m:ctrlPr>
                            <a:rPr lang="en-IN" b="1" i="1">
                              <a:solidFill>
                                <a:schemeClr val="bg2">
                                  <a:lumMod val="10000"/>
                                </a:schemeClr>
                              </a:solidFill>
                              <a:latin typeface="Cambria Math" panose="02040503050406030204" pitchFamily="18" charset="0"/>
                            </a:rPr>
                          </m:ctrlPr>
                        </m:radPr>
                        <m:deg/>
                        <m:e>
                          <m:f>
                            <m:fPr>
                              <m:ctrlPr>
                                <a:rPr lang="en-IN" b="1" i="1">
                                  <a:solidFill>
                                    <a:schemeClr val="bg2">
                                      <a:lumMod val="10000"/>
                                    </a:schemeClr>
                                  </a:solidFill>
                                  <a:latin typeface="Cambria Math" panose="02040503050406030204" pitchFamily="18" charset="0"/>
                                </a:rPr>
                              </m:ctrlPr>
                            </m:fPr>
                            <m:num>
                              <m:nary>
                                <m:naryPr>
                                  <m:chr m:val="∑"/>
                                  <m:grow m:val="on"/>
                                  <m:subHide m:val="on"/>
                                  <m:supHide m:val="on"/>
                                  <m:ctrlPr>
                                    <a:rPr lang="en-IN" b="1" i="1">
                                      <a:solidFill>
                                        <a:schemeClr val="bg2">
                                          <a:lumMod val="10000"/>
                                        </a:schemeClr>
                                      </a:solidFill>
                                      <a:latin typeface="Cambria Math" panose="02040503050406030204" pitchFamily="18" charset="0"/>
                                    </a:rPr>
                                  </m:ctrlPr>
                                </m:naryPr>
                                <m:sub/>
                                <m:sup/>
                                <m:e>
                                  <m:sSup>
                                    <m:sSupPr>
                                      <m:ctrlPr>
                                        <a:rPr lang="en-IN" b="1" i="1">
                                          <a:solidFill>
                                            <a:schemeClr val="bg2">
                                              <a:lumMod val="10000"/>
                                            </a:schemeClr>
                                          </a:solidFill>
                                          <a:latin typeface="Cambria Math" panose="02040503050406030204" pitchFamily="18" charset="0"/>
                                        </a:rPr>
                                      </m:ctrlPr>
                                    </m:sSupPr>
                                    <m:e>
                                      <m:d>
                                        <m:dPr>
                                          <m:ctrlPr>
                                            <a:rPr lang="en-IN" b="1" i="1">
                                              <a:solidFill>
                                                <a:schemeClr val="bg2">
                                                  <a:lumMod val="10000"/>
                                                </a:schemeClr>
                                              </a:solidFill>
                                              <a:latin typeface="Cambria Math" panose="02040503050406030204" pitchFamily="18" charset="0"/>
                                            </a:rPr>
                                          </m:ctrlPr>
                                        </m:dPr>
                                        <m:e>
                                          <m:sSub>
                                            <m:sSubPr>
                                              <m:ctrlPr>
                                                <a:rPr lang="en-IN" b="1" i="1">
                                                  <a:solidFill>
                                                    <a:schemeClr val="bg2">
                                                      <a:lumMod val="10000"/>
                                                    </a:schemeClr>
                                                  </a:solidFill>
                                                  <a:latin typeface="Cambria Math" panose="02040503050406030204" pitchFamily="18" charset="0"/>
                                                </a:rPr>
                                              </m:ctrlPr>
                                            </m:sSubPr>
                                            <m:e>
                                              <m:r>
                                                <a:rPr lang="en-IN" b="1" i="1">
                                                  <a:solidFill>
                                                    <a:schemeClr val="bg2">
                                                      <a:lumMod val="10000"/>
                                                    </a:schemeClr>
                                                  </a:solidFill>
                                                  <a:latin typeface="Cambria Math" panose="02040503050406030204" pitchFamily="18" charset="0"/>
                                                </a:rPr>
                                                <m:t>𝒙</m:t>
                                              </m:r>
                                            </m:e>
                                            <m:sub>
                                              <m:r>
                                                <a:rPr lang="en-IN" b="1" i="1">
                                                  <a:solidFill>
                                                    <a:schemeClr val="bg2">
                                                      <a:lumMod val="10000"/>
                                                    </a:schemeClr>
                                                  </a:solidFill>
                                                  <a:latin typeface="Cambria Math" panose="02040503050406030204" pitchFamily="18" charset="0"/>
                                                </a:rPr>
                                                <m:t>𝒊</m:t>
                                              </m:r>
                                            </m:sub>
                                          </m:sSub>
                                          <m:r>
                                            <a:rPr lang="en-IN" b="1" i="0">
                                              <a:solidFill>
                                                <a:schemeClr val="bg2">
                                                  <a:lumMod val="10000"/>
                                                </a:schemeClr>
                                              </a:solidFill>
                                              <a:latin typeface="Cambria Math" panose="02040503050406030204" pitchFamily="18" charset="0"/>
                                            </a:rPr>
                                            <m:t>−</m:t>
                                          </m:r>
                                          <m:acc>
                                            <m:accPr>
                                              <m:chr m:val="̅"/>
                                              <m:ctrlPr>
                                                <a:rPr lang="en-IN" b="1" i="1">
                                                  <a:solidFill>
                                                    <a:schemeClr val="bg2">
                                                      <a:lumMod val="10000"/>
                                                    </a:schemeClr>
                                                  </a:solidFill>
                                                  <a:latin typeface="Cambria Math" panose="02040503050406030204" pitchFamily="18" charset="0"/>
                                                </a:rPr>
                                              </m:ctrlPr>
                                            </m:accPr>
                                            <m:e>
                                              <m:r>
                                                <a:rPr lang="en-IN" b="1" i="1">
                                                  <a:solidFill>
                                                    <a:schemeClr val="bg2">
                                                      <a:lumMod val="10000"/>
                                                    </a:schemeClr>
                                                  </a:solidFill>
                                                  <a:latin typeface="Cambria Math" panose="02040503050406030204" pitchFamily="18" charset="0"/>
                                                </a:rPr>
                                                <m:t>𝒙</m:t>
                                              </m:r>
                                            </m:e>
                                          </m:acc>
                                        </m:e>
                                      </m:d>
                                    </m:e>
                                    <m:sup>
                                      <m:r>
                                        <a:rPr lang="en-IN" b="1" i="0">
                                          <a:solidFill>
                                            <a:schemeClr val="bg2">
                                              <a:lumMod val="10000"/>
                                            </a:schemeClr>
                                          </a:solidFill>
                                          <a:latin typeface="Cambria Math" panose="02040503050406030204" pitchFamily="18" charset="0"/>
                                        </a:rPr>
                                        <m:t>𝟐</m:t>
                                      </m:r>
                                    </m:sup>
                                  </m:sSup>
                                </m:e>
                              </m:nary>
                            </m:num>
                            <m:den>
                              <m:r>
                                <a:rPr lang="en-IN" b="1" i="1">
                                  <a:solidFill>
                                    <a:schemeClr val="bg2">
                                      <a:lumMod val="10000"/>
                                    </a:schemeClr>
                                  </a:solidFill>
                                  <a:latin typeface="Cambria Math" panose="02040503050406030204" pitchFamily="18" charset="0"/>
                                </a:rPr>
                                <m:t>𝒏</m:t>
                              </m:r>
                              <m:r>
                                <a:rPr lang="en-IN" b="1" i="0">
                                  <a:solidFill>
                                    <a:schemeClr val="bg2">
                                      <a:lumMod val="10000"/>
                                    </a:schemeClr>
                                  </a:solidFill>
                                  <a:latin typeface="Cambria Math" panose="02040503050406030204" pitchFamily="18" charset="0"/>
                                </a:rPr>
                                <m:t>−</m:t>
                              </m:r>
                              <m:r>
                                <a:rPr lang="en-IN" b="1" i="0">
                                  <a:solidFill>
                                    <a:schemeClr val="bg2">
                                      <a:lumMod val="10000"/>
                                    </a:schemeClr>
                                  </a:solidFill>
                                  <a:latin typeface="Cambria Math" panose="02040503050406030204" pitchFamily="18" charset="0"/>
                                </a:rPr>
                                <m:t>𝟏</m:t>
                              </m:r>
                            </m:den>
                          </m:f>
                        </m:e>
                      </m:rad>
                    </m:oMath>
                  </m:oMathPara>
                </a14:m>
                <a:endParaRPr lang="en-IN" b="1" dirty="0">
                  <a:solidFill>
                    <a:schemeClr val="bg2">
                      <a:lumMod val="10000"/>
                    </a:schemeClr>
                  </a:solidFill>
                </a:endParaRPr>
              </a:p>
            </p:txBody>
          </p:sp>
        </mc:Choice>
        <mc:Fallback xmlns="">
          <p:sp>
            <p:nvSpPr>
              <p:cNvPr id="3" name="TextBox 2">
                <a:extLst>
                  <a:ext uri="{FF2B5EF4-FFF2-40B4-BE49-F238E27FC236}">
                    <a16:creationId xmlns:a16="http://schemas.microsoft.com/office/drawing/2014/main" id="{F7F73583-3FF5-3647-6399-B0B73F12DB50}"/>
                  </a:ext>
                </a:extLst>
              </p:cNvPr>
              <p:cNvSpPr txBox="1">
                <a:spLocks noRot="1" noChangeAspect="1" noMove="1" noResize="1" noEditPoints="1" noAdjustHandles="1" noChangeArrowheads="1" noChangeShapeType="1" noTextEdit="1"/>
              </p:cNvSpPr>
              <p:nvPr/>
            </p:nvSpPr>
            <p:spPr>
              <a:xfrm>
                <a:off x="9620432" y="2742101"/>
                <a:ext cx="2024743" cy="818366"/>
              </a:xfrm>
              <a:prstGeom prst="rect">
                <a:avLst/>
              </a:prstGeom>
              <a:blipFill>
                <a:blip r:embed="rId3"/>
                <a:stretch>
                  <a:fillRect b="-7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01958FB-1786-CDB9-88FC-D7217D0CB273}"/>
                  </a:ext>
                </a:extLst>
              </p:cNvPr>
              <p:cNvSpPr txBox="1"/>
              <p:nvPr/>
            </p:nvSpPr>
            <p:spPr>
              <a:xfrm>
                <a:off x="6658602" y="2751433"/>
                <a:ext cx="207508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solidFill>
                            <a:schemeClr val="bg2">
                              <a:lumMod val="10000"/>
                            </a:schemeClr>
                          </a:solidFill>
                          <a:latin typeface="Cambria Math" panose="02040503050406030204" pitchFamily="18" charset="0"/>
                        </a:rPr>
                        <m:t>𝝈</m:t>
                      </m:r>
                      <m:r>
                        <a:rPr lang="en-IN" b="1" i="0">
                          <a:solidFill>
                            <a:schemeClr val="bg2">
                              <a:lumMod val="10000"/>
                            </a:schemeClr>
                          </a:solidFill>
                          <a:latin typeface="Cambria Math" panose="02040503050406030204" pitchFamily="18" charset="0"/>
                        </a:rPr>
                        <m:t>=</m:t>
                      </m:r>
                      <m:rad>
                        <m:radPr>
                          <m:degHide m:val="on"/>
                          <m:ctrlPr>
                            <a:rPr lang="en-IN" b="1" i="1">
                              <a:solidFill>
                                <a:schemeClr val="bg2">
                                  <a:lumMod val="10000"/>
                                </a:schemeClr>
                              </a:solidFill>
                              <a:latin typeface="Cambria Math" panose="02040503050406030204" pitchFamily="18" charset="0"/>
                            </a:rPr>
                          </m:ctrlPr>
                        </m:radPr>
                        <m:deg/>
                        <m:e>
                          <m:f>
                            <m:fPr>
                              <m:ctrlPr>
                                <a:rPr lang="en-IN" b="1" i="1">
                                  <a:solidFill>
                                    <a:schemeClr val="bg2">
                                      <a:lumMod val="10000"/>
                                    </a:schemeClr>
                                  </a:solidFill>
                                  <a:latin typeface="Cambria Math" panose="02040503050406030204" pitchFamily="18" charset="0"/>
                                </a:rPr>
                              </m:ctrlPr>
                            </m:fPr>
                            <m:num>
                              <m:nary>
                                <m:naryPr>
                                  <m:chr m:val="∑"/>
                                  <m:grow m:val="on"/>
                                  <m:subHide m:val="on"/>
                                  <m:supHide m:val="on"/>
                                  <m:ctrlPr>
                                    <a:rPr lang="en-IN" b="1" i="1">
                                      <a:solidFill>
                                        <a:schemeClr val="bg2">
                                          <a:lumMod val="10000"/>
                                        </a:schemeClr>
                                      </a:solidFill>
                                      <a:latin typeface="Cambria Math" panose="02040503050406030204" pitchFamily="18" charset="0"/>
                                    </a:rPr>
                                  </m:ctrlPr>
                                </m:naryPr>
                                <m:sub/>
                                <m:sup/>
                                <m:e>
                                  <m:sSup>
                                    <m:sSupPr>
                                      <m:ctrlPr>
                                        <a:rPr lang="en-IN" b="1" i="1">
                                          <a:solidFill>
                                            <a:schemeClr val="bg2">
                                              <a:lumMod val="10000"/>
                                            </a:schemeClr>
                                          </a:solidFill>
                                          <a:latin typeface="Cambria Math" panose="02040503050406030204" pitchFamily="18" charset="0"/>
                                        </a:rPr>
                                      </m:ctrlPr>
                                    </m:sSupPr>
                                    <m:e>
                                      <m:d>
                                        <m:dPr>
                                          <m:ctrlPr>
                                            <a:rPr lang="en-IN" b="1" i="1">
                                              <a:solidFill>
                                                <a:schemeClr val="bg2">
                                                  <a:lumMod val="10000"/>
                                                </a:schemeClr>
                                              </a:solidFill>
                                              <a:latin typeface="Cambria Math" panose="02040503050406030204" pitchFamily="18" charset="0"/>
                                            </a:rPr>
                                          </m:ctrlPr>
                                        </m:dPr>
                                        <m:e>
                                          <m:sSub>
                                            <m:sSubPr>
                                              <m:ctrlPr>
                                                <a:rPr lang="en-IN" b="1" i="1">
                                                  <a:solidFill>
                                                    <a:schemeClr val="bg2">
                                                      <a:lumMod val="10000"/>
                                                    </a:schemeClr>
                                                  </a:solidFill>
                                                  <a:latin typeface="Cambria Math" panose="02040503050406030204" pitchFamily="18" charset="0"/>
                                                </a:rPr>
                                              </m:ctrlPr>
                                            </m:sSubPr>
                                            <m:e>
                                              <m:r>
                                                <a:rPr lang="en-IN" b="1" i="1">
                                                  <a:solidFill>
                                                    <a:schemeClr val="bg2">
                                                      <a:lumMod val="10000"/>
                                                    </a:schemeClr>
                                                  </a:solidFill>
                                                  <a:latin typeface="Cambria Math" panose="02040503050406030204" pitchFamily="18" charset="0"/>
                                                </a:rPr>
                                                <m:t>𝝒</m:t>
                                              </m:r>
                                            </m:e>
                                            <m:sub>
                                              <m:r>
                                                <a:rPr lang="en-IN" b="1" i="1">
                                                  <a:solidFill>
                                                    <a:schemeClr val="bg2">
                                                      <a:lumMod val="10000"/>
                                                    </a:schemeClr>
                                                  </a:solidFill>
                                                  <a:latin typeface="Cambria Math" panose="02040503050406030204" pitchFamily="18" charset="0"/>
                                                </a:rPr>
                                                <m:t>𝒊</m:t>
                                              </m:r>
                                            </m:sub>
                                          </m:sSub>
                                          <m:r>
                                            <a:rPr lang="en-IN" b="1" i="0">
                                              <a:solidFill>
                                                <a:schemeClr val="bg2">
                                                  <a:lumMod val="10000"/>
                                                </a:schemeClr>
                                              </a:solidFill>
                                              <a:latin typeface="Cambria Math" panose="02040503050406030204" pitchFamily="18" charset="0"/>
                                            </a:rPr>
                                            <m:t>−</m:t>
                                          </m:r>
                                          <m:r>
                                            <a:rPr lang="en-IN" b="1" i="1">
                                              <a:solidFill>
                                                <a:schemeClr val="bg2">
                                                  <a:lumMod val="10000"/>
                                                </a:schemeClr>
                                              </a:solidFill>
                                              <a:latin typeface="Cambria Math" panose="02040503050406030204" pitchFamily="18" charset="0"/>
                                            </a:rPr>
                                            <m:t>𝝁</m:t>
                                          </m:r>
                                        </m:e>
                                      </m:d>
                                    </m:e>
                                    <m:sup>
                                      <m:r>
                                        <a:rPr lang="en-IN" b="1" i="0">
                                          <a:solidFill>
                                            <a:schemeClr val="bg2">
                                              <a:lumMod val="10000"/>
                                            </a:schemeClr>
                                          </a:solidFill>
                                          <a:latin typeface="Cambria Math" panose="02040503050406030204" pitchFamily="18" charset="0"/>
                                        </a:rPr>
                                        <m:t>𝟐</m:t>
                                      </m:r>
                                    </m:sup>
                                  </m:sSup>
                                </m:e>
                              </m:nary>
                            </m:num>
                            <m:den>
                              <m:r>
                                <a:rPr lang="en-IN" b="1" i="1" smtClean="0">
                                  <a:solidFill>
                                    <a:schemeClr val="bg2">
                                      <a:lumMod val="10000"/>
                                    </a:schemeClr>
                                  </a:solidFill>
                                  <a:latin typeface="Cambria Math" panose="02040503050406030204" pitchFamily="18" charset="0"/>
                                </a:rPr>
                                <m:t>𝑵</m:t>
                              </m:r>
                            </m:den>
                          </m:f>
                        </m:e>
                      </m:rad>
                    </m:oMath>
                  </m:oMathPara>
                </a14:m>
                <a:endParaRPr lang="en-IN" b="1" dirty="0">
                  <a:solidFill>
                    <a:schemeClr val="bg2">
                      <a:lumMod val="10000"/>
                    </a:schemeClr>
                  </a:solidFill>
                </a:endParaRPr>
              </a:p>
            </p:txBody>
          </p:sp>
        </mc:Choice>
        <mc:Fallback xmlns="">
          <p:sp>
            <p:nvSpPr>
              <p:cNvPr id="5" name="TextBox 4">
                <a:extLst>
                  <a:ext uri="{FF2B5EF4-FFF2-40B4-BE49-F238E27FC236}">
                    <a16:creationId xmlns:a16="http://schemas.microsoft.com/office/drawing/2014/main" id="{901958FB-1786-CDB9-88FC-D7217D0CB273}"/>
                  </a:ext>
                </a:extLst>
              </p:cNvPr>
              <p:cNvSpPr txBox="1">
                <a:spLocks noRot="1" noChangeAspect="1" noMove="1" noResize="1" noEditPoints="1" noAdjustHandles="1" noChangeArrowheads="1" noChangeShapeType="1" noTextEdit="1"/>
              </p:cNvSpPr>
              <p:nvPr/>
            </p:nvSpPr>
            <p:spPr>
              <a:xfrm>
                <a:off x="6658602" y="2751433"/>
                <a:ext cx="2075081" cy="818366"/>
              </a:xfrm>
              <a:prstGeom prst="rect">
                <a:avLst/>
              </a:prstGeom>
              <a:blipFill>
                <a:blip r:embed="rId4"/>
                <a:stretch>
                  <a:fillRect b="-741"/>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B19DB996-5D48-EFE1-09C8-5D8560BE38C8}"/>
              </a:ext>
            </a:extLst>
          </p:cNvPr>
          <p:cNvSpPr txBox="1"/>
          <p:nvPr/>
        </p:nvSpPr>
        <p:spPr>
          <a:xfrm>
            <a:off x="6384364" y="2017145"/>
            <a:ext cx="2650951" cy="430887"/>
          </a:xfrm>
          <a:prstGeom prst="rect">
            <a:avLst/>
          </a:prstGeom>
          <a:noFill/>
        </p:spPr>
        <p:txBody>
          <a:bodyPr wrap="square" lIns="0" tIns="0" rIns="0" bIns="0" rtlCol="0">
            <a:spAutoFit/>
          </a:bodyPr>
          <a:lstStyle/>
          <a:p>
            <a:pPr algn="ctr"/>
            <a:r>
              <a:rPr lang="en-IN" sz="2800" dirty="0">
                <a:solidFill>
                  <a:schemeClr val="bg2">
                    <a:lumMod val="10000"/>
                  </a:schemeClr>
                </a:solidFill>
              </a:rPr>
              <a:t>Population</a:t>
            </a:r>
          </a:p>
        </p:txBody>
      </p:sp>
      <p:sp>
        <p:nvSpPr>
          <p:cNvPr id="7" name="TextBox 6">
            <a:extLst>
              <a:ext uri="{FF2B5EF4-FFF2-40B4-BE49-F238E27FC236}">
                <a16:creationId xmlns:a16="http://schemas.microsoft.com/office/drawing/2014/main" id="{86A4A9BB-08D6-28D9-2FFF-0E6D3F523BE6}"/>
              </a:ext>
            </a:extLst>
          </p:cNvPr>
          <p:cNvSpPr txBox="1"/>
          <p:nvPr/>
        </p:nvSpPr>
        <p:spPr>
          <a:xfrm>
            <a:off x="9252126" y="2017145"/>
            <a:ext cx="2650953" cy="430887"/>
          </a:xfrm>
          <a:prstGeom prst="rect">
            <a:avLst/>
          </a:prstGeom>
          <a:noFill/>
        </p:spPr>
        <p:txBody>
          <a:bodyPr wrap="square" lIns="0" tIns="0" rIns="0" bIns="0" rtlCol="0">
            <a:spAutoFit/>
          </a:bodyPr>
          <a:lstStyle/>
          <a:p>
            <a:pPr algn="ctr"/>
            <a:r>
              <a:rPr lang="en-IN" sz="2800" dirty="0">
                <a:solidFill>
                  <a:schemeClr val="bg2">
                    <a:lumMod val="10000"/>
                  </a:schemeClr>
                </a:solidFill>
              </a:rPr>
              <a:t>Sample</a:t>
            </a:r>
          </a:p>
        </p:txBody>
      </p:sp>
      <p:cxnSp>
        <p:nvCxnSpPr>
          <p:cNvPr id="9" name="Straight Connector 8">
            <a:extLst>
              <a:ext uri="{FF2B5EF4-FFF2-40B4-BE49-F238E27FC236}">
                <a16:creationId xmlns:a16="http://schemas.microsoft.com/office/drawing/2014/main" id="{EB257ACA-F594-5878-0EBF-8236A96B5AE0}"/>
              </a:ext>
            </a:extLst>
          </p:cNvPr>
          <p:cNvCxnSpPr>
            <a:cxnSpLocks/>
          </p:cNvCxnSpPr>
          <p:nvPr/>
        </p:nvCxnSpPr>
        <p:spPr>
          <a:xfrm>
            <a:off x="6638365" y="2588880"/>
            <a:ext cx="5264718" cy="0"/>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C20774-A091-D499-2899-8466B8DD1A38}"/>
              </a:ext>
            </a:extLst>
          </p:cNvPr>
          <p:cNvCxnSpPr>
            <a:cxnSpLocks/>
          </p:cNvCxnSpPr>
          <p:nvPr/>
        </p:nvCxnSpPr>
        <p:spPr>
          <a:xfrm flipV="1">
            <a:off x="9143723" y="2017145"/>
            <a:ext cx="0" cy="2999248"/>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5F461B-6542-A900-701E-1CF46BE74C03}"/>
                  </a:ext>
                </a:extLst>
              </p:cNvPr>
              <p:cNvSpPr txBox="1"/>
              <p:nvPr/>
            </p:nvSpPr>
            <p:spPr>
              <a:xfrm>
                <a:off x="6384365" y="3862557"/>
                <a:ext cx="2650955" cy="738664"/>
              </a:xfrm>
              <a:prstGeom prst="rect">
                <a:avLst/>
              </a:prstGeom>
              <a:noFill/>
            </p:spPr>
            <p:txBody>
              <a:bodyPr wrap="square" lIns="0" tIns="0" rIns="0" bIns="0" rtlCol="0">
                <a:spAutoFit/>
              </a:bodyPr>
              <a:lstStyle/>
              <a:p>
                <a:r>
                  <a:rPr lang="en-IN" sz="1600" dirty="0">
                    <a:solidFill>
                      <a:schemeClr val="bg2">
                        <a:lumMod val="10000"/>
                      </a:schemeClr>
                    </a:solidFill>
                  </a:rPr>
                  <a:t>µ - Population Average</a:t>
                </a:r>
              </a:p>
              <a:p>
                <a14:m>
                  <m:oMath xmlns:m="http://schemas.openxmlformats.org/officeDocument/2006/math">
                    <m:r>
                      <a:rPr lang="en-IN" sz="1600" b="1" i="1" smtClean="0">
                        <a:solidFill>
                          <a:schemeClr val="bg2">
                            <a:lumMod val="10000"/>
                          </a:schemeClr>
                        </a:solidFill>
                        <a:latin typeface="Cambria Math" panose="02040503050406030204" pitchFamily="18" charset="0"/>
                      </a:rPr>
                      <m:t>𝒙</m:t>
                    </m:r>
                  </m:oMath>
                </a14:m>
                <a:r>
                  <a:rPr lang="en-IN" sz="1600" dirty="0" err="1">
                    <a:solidFill>
                      <a:schemeClr val="bg2">
                        <a:lumMod val="10000"/>
                      </a:schemeClr>
                    </a:solidFill>
                  </a:rPr>
                  <a:t>i</a:t>
                </a:r>
                <a:r>
                  <a:rPr lang="en-IN" sz="1600" dirty="0">
                    <a:solidFill>
                      <a:schemeClr val="bg2">
                        <a:lumMod val="10000"/>
                      </a:schemeClr>
                    </a:solidFill>
                  </a:rPr>
                  <a:t> – Individual Population value</a:t>
                </a:r>
              </a:p>
              <a:p>
                <a:r>
                  <a:rPr lang="en-IN" sz="1600" dirty="0">
                    <a:solidFill>
                      <a:schemeClr val="bg2">
                        <a:lumMod val="10000"/>
                      </a:schemeClr>
                    </a:solidFill>
                  </a:rPr>
                  <a:t>N – Total Number of Population</a:t>
                </a:r>
              </a:p>
            </p:txBody>
          </p:sp>
        </mc:Choice>
        <mc:Fallback xmlns="">
          <p:sp>
            <p:nvSpPr>
              <p:cNvPr id="17" name="TextBox 16">
                <a:extLst>
                  <a:ext uri="{FF2B5EF4-FFF2-40B4-BE49-F238E27FC236}">
                    <a16:creationId xmlns:a16="http://schemas.microsoft.com/office/drawing/2014/main" id="{CE5F461B-6542-A900-701E-1CF46BE74C03}"/>
                  </a:ext>
                </a:extLst>
              </p:cNvPr>
              <p:cNvSpPr txBox="1">
                <a:spLocks noRot="1" noChangeAspect="1" noMove="1" noResize="1" noEditPoints="1" noAdjustHandles="1" noChangeArrowheads="1" noChangeShapeType="1" noTextEdit="1"/>
              </p:cNvSpPr>
              <p:nvPr/>
            </p:nvSpPr>
            <p:spPr>
              <a:xfrm>
                <a:off x="6384365" y="3862557"/>
                <a:ext cx="2650955" cy="738664"/>
              </a:xfrm>
              <a:prstGeom prst="rect">
                <a:avLst/>
              </a:prstGeom>
              <a:blipFill>
                <a:blip r:embed="rId5"/>
                <a:stretch>
                  <a:fillRect l="-4598" t="-9091" r="-2299" b="-1570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621EEEB-07C6-3D6E-FC41-51342C0E1F2F}"/>
                  </a:ext>
                </a:extLst>
              </p:cNvPr>
              <p:cNvSpPr txBox="1"/>
              <p:nvPr/>
            </p:nvSpPr>
            <p:spPr>
              <a:xfrm>
                <a:off x="9252126" y="3862557"/>
                <a:ext cx="2650955" cy="738664"/>
              </a:xfrm>
              <a:prstGeom prst="rect">
                <a:avLst/>
              </a:prstGeom>
              <a:noFill/>
            </p:spPr>
            <p:txBody>
              <a:bodyPr wrap="square" lIns="0" tIns="0" rIns="0" bIns="0" rtlCol="0">
                <a:spAutoFit/>
              </a:bodyPr>
              <a:lstStyle/>
              <a:p>
                <a14:m>
                  <m:oMath xmlns:m="http://schemas.openxmlformats.org/officeDocument/2006/math">
                    <m:r>
                      <a:rPr lang="en-IN" sz="1600" b="1" i="1" smtClean="0">
                        <a:solidFill>
                          <a:schemeClr val="bg2">
                            <a:lumMod val="10000"/>
                          </a:schemeClr>
                        </a:solidFill>
                        <a:latin typeface="Cambria Math" panose="02040503050406030204" pitchFamily="18" charset="0"/>
                      </a:rPr>
                      <m:t>𝒙</m:t>
                    </m:r>
                  </m:oMath>
                </a14:m>
                <a:r>
                  <a:rPr lang="en-IN" sz="1600" dirty="0">
                    <a:solidFill>
                      <a:schemeClr val="bg2">
                        <a:lumMod val="10000"/>
                      </a:schemeClr>
                    </a:solidFill>
                  </a:rPr>
                  <a:t> – Sample Average</a:t>
                </a:r>
              </a:p>
              <a:p>
                <a14:m>
                  <m:oMath xmlns:m="http://schemas.openxmlformats.org/officeDocument/2006/math">
                    <m:r>
                      <a:rPr lang="en-IN" sz="1600" b="1" i="1" smtClean="0">
                        <a:solidFill>
                          <a:schemeClr val="bg2">
                            <a:lumMod val="10000"/>
                          </a:schemeClr>
                        </a:solidFill>
                        <a:latin typeface="Cambria Math" panose="02040503050406030204" pitchFamily="18" charset="0"/>
                      </a:rPr>
                      <m:t>𝒙</m:t>
                    </m:r>
                  </m:oMath>
                </a14:m>
                <a:r>
                  <a:rPr lang="en-IN" sz="1600" baseline="-25000" dirty="0">
                    <a:solidFill>
                      <a:schemeClr val="bg2">
                        <a:lumMod val="10000"/>
                      </a:schemeClr>
                    </a:solidFill>
                  </a:rPr>
                  <a:t>i</a:t>
                </a:r>
                <a:r>
                  <a:rPr lang="en-IN" sz="1600" dirty="0">
                    <a:solidFill>
                      <a:schemeClr val="bg2">
                        <a:lumMod val="10000"/>
                      </a:schemeClr>
                    </a:solidFill>
                  </a:rPr>
                  <a:t> – Individual sample value</a:t>
                </a:r>
              </a:p>
              <a:p>
                <a:r>
                  <a:rPr lang="en-IN" sz="1600" dirty="0">
                    <a:solidFill>
                      <a:schemeClr val="bg2">
                        <a:lumMod val="10000"/>
                      </a:schemeClr>
                    </a:solidFill>
                  </a:rPr>
                  <a:t>n – Total Number of sample</a:t>
                </a:r>
              </a:p>
            </p:txBody>
          </p:sp>
        </mc:Choice>
        <mc:Fallback>
          <p:sp>
            <p:nvSpPr>
              <p:cNvPr id="19" name="TextBox 18">
                <a:extLst>
                  <a:ext uri="{FF2B5EF4-FFF2-40B4-BE49-F238E27FC236}">
                    <a16:creationId xmlns:a16="http://schemas.microsoft.com/office/drawing/2014/main" id="{3621EEEB-07C6-3D6E-FC41-51342C0E1F2F}"/>
                  </a:ext>
                </a:extLst>
              </p:cNvPr>
              <p:cNvSpPr txBox="1">
                <a:spLocks noRot="1" noChangeAspect="1" noMove="1" noResize="1" noEditPoints="1" noAdjustHandles="1" noChangeArrowheads="1" noChangeShapeType="1" noTextEdit="1"/>
              </p:cNvSpPr>
              <p:nvPr/>
            </p:nvSpPr>
            <p:spPr>
              <a:xfrm>
                <a:off x="9252126" y="3862557"/>
                <a:ext cx="2650955" cy="738664"/>
              </a:xfrm>
              <a:prstGeom prst="rect">
                <a:avLst/>
              </a:prstGeom>
              <a:blipFill>
                <a:blip r:embed="rId6"/>
                <a:stretch>
                  <a:fillRect l="-4828" t="-9091" b="-15702"/>
                </a:stretch>
              </a:blipFill>
            </p:spPr>
            <p:txBody>
              <a:bodyPr/>
              <a:lstStyle/>
              <a:p>
                <a:r>
                  <a:rPr lang="en-IN">
                    <a:noFill/>
                  </a:rPr>
                  <a:t> </a:t>
                </a:r>
              </a:p>
            </p:txBody>
          </p:sp>
        </mc:Fallback>
      </mc:AlternateContent>
    </p:spTree>
    <p:extLst>
      <p:ext uri="{BB962C8B-B14F-4D97-AF65-F5344CB8AC3E}">
        <p14:creationId xmlns:p14="http://schemas.microsoft.com/office/powerpoint/2010/main" val="1697789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Cont...</a:t>
            </a:r>
          </a:p>
        </p:txBody>
      </p:sp>
      <p:grpSp>
        <p:nvGrpSpPr>
          <p:cNvPr id="11" name="Group 10">
            <a:extLst>
              <a:ext uri="{FF2B5EF4-FFF2-40B4-BE49-F238E27FC236}">
                <a16:creationId xmlns:a16="http://schemas.microsoft.com/office/drawing/2014/main" id="{4F45E4EE-25FB-A5FD-7A17-7BC1E5A9A812}"/>
              </a:ext>
            </a:extLst>
          </p:cNvPr>
          <p:cNvGrpSpPr/>
          <p:nvPr/>
        </p:nvGrpSpPr>
        <p:grpSpPr>
          <a:xfrm>
            <a:off x="6961636" y="1529847"/>
            <a:ext cx="3770329" cy="276999"/>
            <a:chOff x="6459246" y="1659835"/>
            <a:chExt cx="3770329" cy="276999"/>
          </a:xfrm>
        </p:grpSpPr>
        <p:sp>
          <p:nvSpPr>
            <p:cNvPr id="6" name="TextBox 5">
              <a:extLst>
                <a:ext uri="{FF2B5EF4-FFF2-40B4-BE49-F238E27FC236}">
                  <a16:creationId xmlns:a16="http://schemas.microsoft.com/office/drawing/2014/main" id="{B19DB996-5D48-EFE1-09C8-5D8560BE38C8}"/>
                </a:ext>
              </a:extLst>
            </p:cNvPr>
            <p:cNvSpPr txBox="1"/>
            <p:nvPr/>
          </p:nvSpPr>
          <p:spPr>
            <a:xfrm>
              <a:off x="6459246" y="1659835"/>
              <a:ext cx="1321009" cy="276999"/>
            </a:xfrm>
            <a:prstGeom prst="rect">
              <a:avLst/>
            </a:prstGeom>
            <a:noFill/>
          </p:spPr>
          <p:txBody>
            <a:bodyPr wrap="square" lIns="0" tIns="0" rIns="0" bIns="0" rtlCol="0">
              <a:spAutoFit/>
            </a:bodyPr>
            <a:lstStyle/>
            <a:p>
              <a:pPr algn="ctr"/>
              <a:r>
                <a:rPr lang="en-IN" dirty="0">
                  <a:solidFill>
                    <a:schemeClr val="bg2">
                      <a:lumMod val="10000"/>
                    </a:schemeClr>
                  </a:solidFill>
                </a:rPr>
                <a:t>Population</a:t>
              </a:r>
            </a:p>
          </p:txBody>
        </p:sp>
        <p:sp>
          <p:nvSpPr>
            <p:cNvPr id="7" name="TextBox 6">
              <a:extLst>
                <a:ext uri="{FF2B5EF4-FFF2-40B4-BE49-F238E27FC236}">
                  <a16:creationId xmlns:a16="http://schemas.microsoft.com/office/drawing/2014/main" id="{86A4A9BB-08D6-28D9-2FFF-0E6D3F523BE6}"/>
                </a:ext>
              </a:extLst>
            </p:cNvPr>
            <p:cNvSpPr txBox="1"/>
            <p:nvPr/>
          </p:nvSpPr>
          <p:spPr>
            <a:xfrm>
              <a:off x="8908565" y="1659835"/>
              <a:ext cx="1321010" cy="276999"/>
            </a:xfrm>
            <a:prstGeom prst="rect">
              <a:avLst/>
            </a:prstGeom>
            <a:noFill/>
          </p:spPr>
          <p:txBody>
            <a:bodyPr wrap="square" lIns="0" tIns="0" rIns="0" bIns="0" rtlCol="0">
              <a:spAutoFit/>
            </a:bodyPr>
            <a:lstStyle/>
            <a:p>
              <a:pPr algn="ctr"/>
              <a:r>
                <a:rPr lang="en-IN" dirty="0">
                  <a:solidFill>
                    <a:schemeClr val="bg2">
                      <a:lumMod val="10000"/>
                    </a:schemeClr>
                  </a:solidFill>
                </a:rPr>
                <a:t>Sample</a:t>
              </a:r>
            </a:p>
          </p:txBody>
        </p:sp>
      </p:grpSp>
      <p:sp>
        <p:nvSpPr>
          <p:cNvPr id="13" name="Content Placeholder 12">
            <a:extLst>
              <a:ext uri="{FF2B5EF4-FFF2-40B4-BE49-F238E27FC236}">
                <a16:creationId xmlns:a16="http://schemas.microsoft.com/office/drawing/2014/main" id="{E6267526-4913-FCF0-E153-4548D0B336DD}"/>
              </a:ext>
            </a:extLst>
          </p:cNvPr>
          <p:cNvSpPr>
            <a:spLocks noGrp="1"/>
          </p:cNvSpPr>
          <p:nvPr>
            <p:ph idx="1"/>
          </p:nvPr>
        </p:nvSpPr>
        <p:spPr>
          <a:xfrm>
            <a:off x="678884" y="1659835"/>
            <a:ext cx="5210287" cy="4398066"/>
          </a:xfrm>
        </p:spPr>
        <p:txBody>
          <a:bodyPr lIns="0" tIns="0" rIns="0" bIns="0">
            <a:noAutofit/>
          </a:bodyPr>
          <a:lstStyle/>
          <a:p>
            <a:pPr marL="0" indent="0">
              <a:lnSpc>
                <a:spcPct val="100000"/>
              </a:lnSpc>
              <a:spcBef>
                <a:spcPts val="200"/>
              </a:spcBef>
              <a:spcAft>
                <a:spcPts val="500"/>
              </a:spcAft>
              <a:buNone/>
            </a:pPr>
            <a:r>
              <a:rPr lang="en-US" sz="2400" b="1" dirty="0">
                <a:solidFill>
                  <a:schemeClr val="tx1"/>
                </a:solidFill>
              </a:rPr>
              <a:t>Variance</a:t>
            </a:r>
          </a:p>
          <a:p>
            <a:pPr>
              <a:lnSpc>
                <a:spcPct val="100000"/>
              </a:lnSpc>
              <a:spcBef>
                <a:spcPts val="200"/>
              </a:spcBef>
              <a:spcAft>
                <a:spcPts val="500"/>
              </a:spcAft>
            </a:pPr>
            <a:r>
              <a:rPr lang="en-US" sz="2200" b="1" dirty="0">
                <a:solidFill>
                  <a:schemeClr val="tx1"/>
                </a:solidFill>
              </a:rPr>
              <a:t>Definition: </a:t>
            </a:r>
            <a:r>
              <a:rPr lang="en-US" sz="2200" dirty="0"/>
              <a:t>Variance measures how data points differ from the mean by averaging the squared differences from the mean.</a:t>
            </a:r>
          </a:p>
          <a:p>
            <a:pPr>
              <a:lnSpc>
                <a:spcPct val="100000"/>
              </a:lnSpc>
              <a:spcBef>
                <a:spcPts val="200"/>
              </a:spcBef>
              <a:spcAft>
                <a:spcPts val="500"/>
              </a:spcAft>
            </a:pPr>
            <a:r>
              <a:rPr lang="en-US" sz="2200" b="1" dirty="0">
                <a:solidFill>
                  <a:schemeClr val="tx1"/>
                </a:solidFill>
              </a:rPr>
              <a:t>Example: </a:t>
            </a:r>
            <a:r>
              <a:rPr lang="en-US" sz="2200" dirty="0"/>
              <a:t>In the dataset {5, 10, 15, 20, 25}, the variance is approximately 50.</a:t>
            </a:r>
          </a:p>
          <a:p>
            <a:pPr>
              <a:lnSpc>
                <a:spcPct val="100000"/>
              </a:lnSpc>
              <a:spcBef>
                <a:spcPts val="200"/>
              </a:spcBef>
              <a:spcAft>
                <a:spcPts val="500"/>
              </a:spcAft>
            </a:pPr>
            <a:endParaRPr lang="en-US" sz="300" dirty="0"/>
          </a:p>
          <a:p>
            <a:pPr marL="0" indent="0">
              <a:lnSpc>
                <a:spcPct val="100000"/>
              </a:lnSpc>
              <a:spcBef>
                <a:spcPts val="200"/>
              </a:spcBef>
              <a:spcAft>
                <a:spcPts val="500"/>
              </a:spcAft>
              <a:buNone/>
            </a:pPr>
            <a:r>
              <a:rPr lang="en-US" sz="2400" b="1" dirty="0">
                <a:solidFill>
                  <a:schemeClr val="tx1"/>
                </a:solidFill>
              </a:rPr>
              <a:t>Interquartile Range (IQR)</a:t>
            </a:r>
          </a:p>
          <a:p>
            <a:pPr>
              <a:lnSpc>
                <a:spcPct val="100000"/>
              </a:lnSpc>
              <a:spcBef>
                <a:spcPts val="200"/>
              </a:spcBef>
              <a:spcAft>
                <a:spcPts val="500"/>
              </a:spcAft>
            </a:pPr>
            <a:r>
              <a:rPr lang="en-US" sz="2200" b="1" dirty="0">
                <a:solidFill>
                  <a:schemeClr val="tx1"/>
                </a:solidFill>
              </a:rPr>
              <a:t>Definition: </a:t>
            </a:r>
            <a:r>
              <a:rPr lang="en-US" sz="2200" dirty="0"/>
              <a:t>IQR is the range between the 75th and 25th percentiles, measuring the spread of the middle 50% of data.</a:t>
            </a:r>
          </a:p>
          <a:p>
            <a:pPr>
              <a:lnSpc>
                <a:spcPct val="100000"/>
              </a:lnSpc>
              <a:spcBef>
                <a:spcPts val="200"/>
              </a:spcBef>
              <a:spcAft>
                <a:spcPts val="500"/>
              </a:spcAft>
            </a:pPr>
            <a:r>
              <a:rPr lang="en-US" sz="2200" b="1" dirty="0">
                <a:solidFill>
                  <a:schemeClr val="tx1"/>
                </a:solidFill>
              </a:rPr>
              <a:t>Example: </a:t>
            </a:r>
            <a:r>
              <a:rPr lang="en-US" sz="2200" dirty="0"/>
              <a:t>In {10, 20, 30, 40, 50}, the IQR is 40 - 20 = 20.</a:t>
            </a:r>
          </a:p>
          <a:p>
            <a:pPr>
              <a:lnSpc>
                <a:spcPct val="100000"/>
              </a:lnSpc>
              <a:spcBef>
                <a:spcPts val="200"/>
              </a:spcBef>
              <a:spcAft>
                <a:spcPts val="500"/>
              </a:spcAft>
            </a:pPr>
            <a:endParaRPr lang="en-US" sz="300" dirty="0"/>
          </a:p>
        </p:txBody>
      </p:sp>
      <p:pic>
        <p:nvPicPr>
          <p:cNvPr id="9" name="Picture 8" descr="How to Find Interquartile Range (IQR) | Calculator &amp; Examples">
            <a:extLst>
              <a:ext uri="{FF2B5EF4-FFF2-40B4-BE49-F238E27FC236}">
                <a16:creationId xmlns:a16="http://schemas.microsoft.com/office/drawing/2014/main" id="{10C2909A-DD5E-BE2B-15C2-E40D17D05407}"/>
              </a:ext>
            </a:extLst>
          </p:cNvPr>
          <p:cNvPicPr>
            <a:picLocks noChangeAspect="1"/>
          </p:cNvPicPr>
          <p:nvPr/>
        </p:nvPicPr>
        <p:blipFill rotWithShape="1">
          <a:blip r:embed="rId3"/>
          <a:srcRect l="1573" t="2891" r="3219" b="9674"/>
          <a:stretch/>
        </p:blipFill>
        <p:spPr>
          <a:xfrm>
            <a:off x="6045240" y="4948518"/>
            <a:ext cx="2929439" cy="1415736"/>
          </a:xfrm>
          <a:prstGeom prst="rect">
            <a:avLst/>
          </a:prstGeom>
        </p:spPr>
      </p:pic>
      <p:pic>
        <p:nvPicPr>
          <p:cNvPr id="10" name="Picture 9" descr="InterQuartile Range (IQR) – Cloud Avenue">
            <a:extLst>
              <a:ext uri="{FF2B5EF4-FFF2-40B4-BE49-F238E27FC236}">
                <a16:creationId xmlns:a16="http://schemas.microsoft.com/office/drawing/2014/main" id="{7F5771B1-109D-0E88-5E51-88440323D527}"/>
              </a:ext>
            </a:extLst>
          </p:cNvPr>
          <p:cNvPicPr>
            <a:picLocks noChangeAspect="1"/>
          </p:cNvPicPr>
          <p:nvPr/>
        </p:nvPicPr>
        <p:blipFill>
          <a:blip r:embed="rId4"/>
          <a:stretch>
            <a:fillRect/>
          </a:stretch>
        </p:blipFill>
        <p:spPr>
          <a:xfrm>
            <a:off x="6766914" y="3004298"/>
            <a:ext cx="4415530" cy="1908580"/>
          </a:xfrm>
          <a:prstGeom prst="rect">
            <a:avLst/>
          </a:prstGeom>
        </p:spPr>
      </p:pic>
      <p:pic>
        <p:nvPicPr>
          <p:cNvPr id="2" name="Picture 1">
            <a:extLst>
              <a:ext uri="{FF2B5EF4-FFF2-40B4-BE49-F238E27FC236}">
                <a16:creationId xmlns:a16="http://schemas.microsoft.com/office/drawing/2014/main" id="{C0B2600C-DAF2-466B-A767-103521C2158B}"/>
              </a:ext>
            </a:extLst>
          </p:cNvPr>
          <p:cNvPicPr>
            <a:picLocks noChangeAspect="1"/>
          </p:cNvPicPr>
          <p:nvPr/>
        </p:nvPicPr>
        <p:blipFill>
          <a:blip r:embed="rId5"/>
          <a:stretch>
            <a:fillRect/>
          </a:stretch>
        </p:blipFill>
        <p:spPr>
          <a:xfrm>
            <a:off x="6660115" y="1909482"/>
            <a:ext cx="1924050" cy="752475"/>
          </a:xfrm>
          <a:prstGeom prst="rect">
            <a:avLst/>
          </a:prstGeom>
        </p:spPr>
      </p:pic>
      <p:pic>
        <p:nvPicPr>
          <p:cNvPr id="8" name="Picture 7">
            <a:extLst>
              <a:ext uri="{FF2B5EF4-FFF2-40B4-BE49-F238E27FC236}">
                <a16:creationId xmlns:a16="http://schemas.microsoft.com/office/drawing/2014/main" id="{A8500FAF-3AB4-4813-B395-CE3B9BAA4CB1}"/>
              </a:ext>
            </a:extLst>
          </p:cNvPr>
          <p:cNvPicPr>
            <a:picLocks noChangeAspect="1"/>
          </p:cNvPicPr>
          <p:nvPr/>
        </p:nvPicPr>
        <p:blipFill>
          <a:blip r:embed="rId6"/>
          <a:stretch>
            <a:fillRect/>
          </a:stretch>
        </p:blipFill>
        <p:spPr>
          <a:xfrm>
            <a:off x="8974679" y="1896129"/>
            <a:ext cx="2038350" cy="685800"/>
          </a:xfrm>
          <a:prstGeom prst="rect">
            <a:avLst/>
          </a:prstGeom>
        </p:spPr>
      </p:pic>
    </p:spTree>
    <p:extLst>
      <p:ext uri="{BB962C8B-B14F-4D97-AF65-F5344CB8AC3E}">
        <p14:creationId xmlns:p14="http://schemas.microsoft.com/office/powerpoint/2010/main" val="1828799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Cont...</a:t>
            </a:r>
          </a:p>
        </p:txBody>
      </p:sp>
      <p:sp>
        <p:nvSpPr>
          <p:cNvPr id="13" name="Content Placeholder 12">
            <a:extLst>
              <a:ext uri="{FF2B5EF4-FFF2-40B4-BE49-F238E27FC236}">
                <a16:creationId xmlns:a16="http://schemas.microsoft.com/office/drawing/2014/main" id="{E6267526-4913-FCF0-E153-4548D0B336DD}"/>
              </a:ext>
            </a:extLst>
          </p:cNvPr>
          <p:cNvSpPr>
            <a:spLocks noGrp="1"/>
          </p:cNvSpPr>
          <p:nvPr>
            <p:ph idx="1"/>
          </p:nvPr>
        </p:nvSpPr>
        <p:spPr>
          <a:xfrm>
            <a:off x="678884" y="1659835"/>
            <a:ext cx="5502281" cy="4398066"/>
          </a:xfrm>
        </p:spPr>
        <p:txBody>
          <a:bodyPr lIns="0" tIns="0" rIns="0" bIns="0">
            <a:noAutofit/>
          </a:bodyPr>
          <a:lstStyle/>
          <a:p>
            <a:pPr marL="0" indent="0">
              <a:lnSpc>
                <a:spcPct val="100000"/>
              </a:lnSpc>
              <a:spcBef>
                <a:spcPts val="200"/>
              </a:spcBef>
              <a:spcAft>
                <a:spcPts val="500"/>
              </a:spcAft>
              <a:buNone/>
            </a:pPr>
            <a:r>
              <a:rPr lang="en-US" sz="2200" dirty="0"/>
              <a:t>The IQR is used to identify the range in which the middle 50% of the data values lie.</a:t>
            </a:r>
          </a:p>
          <a:p>
            <a:pPr marL="0" indent="0">
              <a:lnSpc>
                <a:spcPct val="100000"/>
              </a:lnSpc>
              <a:spcBef>
                <a:spcPts val="200"/>
              </a:spcBef>
              <a:spcAft>
                <a:spcPts val="500"/>
              </a:spcAft>
              <a:buNone/>
            </a:pPr>
            <a:endParaRPr lang="en-US" sz="2200" dirty="0"/>
          </a:p>
          <a:p>
            <a:pPr algn="l"/>
            <a:r>
              <a:rPr lang="en-US" sz="2200" dirty="0"/>
              <a:t>The formula for calculating the Interquartile Range (IQR) is as follows:</a:t>
            </a:r>
          </a:p>
          <a:p>
            <a:pPr marL="0" indent="0" algn="l">
              <a:buNone/>
            </a:pPr>
            <a:r>
              <a:rPr lang="en-US" sz="2200" b="1" dirty="0"/>
              <a:t>	IQR = Q3 − Q1</a:t>
            </a:r>
          </a:p>
          <a:p>
            <a:pPr algn="l"/>
            <a:endParaRPr lang="en-US" sz="2200" dirty="0"/>
          </a:p>
          <a:p>
            <a:pPr marL="0" indent="0" algn="l">
              <a:buNone/>
            </a:pPr>
            <a:r>
              <a:rPr lang="en-US" sz="2200" dirty="0"/>
              <a:t>the Interquartile Range is a robust measure of variability that focuses on the central 50% of the data, providing insights into the spread of the middle portion of a dataset.</a:t>
            </a:r>
          </a:p>
          <a:p>
            <a:pPr marL="0" indent="0">
              <a:lnSpc>
                <a:spcPct val="100000"/>
              </a:lnSpc>
              <a:spcBef>
                <a:spcPts val="200"/>
              </a:spcBef>
              <a:spcAft>
                <a:spcPts val="500"/>
              </a:spcAft>
              <a:buNone/>
            </a:pPr>
            <a:endParaRPr lang="en-US" sz="2200" dirty="0"/>
          </a:p>
          <a:p>
            <a:pPr>
              <a:lnSpc>
                <a:spcPct val="100000"/>
              </a:lnSpc>
              <a:spcBef>
                <a:spcPts val="200"/>
              </a:spcBef>
              <a:spcAft>
                <a:spcPts val="500"/>
              </a:spcAft>
            </a:pPr>
            <a:endParaRPr lang="en-US" sz="300" dirty="0"/>
          </a:p>
        </p:txBody>
      </p:sp>
      <p:pic>
        <p:nvPicPr>
          <p:cNvPr id="1026" name="Picture 2" descr="Explore your Data: Range, interquartile range and box plot - MAKE ME ANALYST">
            <a:extLst>
              <a:ext uri="{FF2B5EF4-FFF2-40B4-BE49-F238E27FC236}">
                <a16:creationId xmlns:a16="http://schemas.microsoft.com/office/drawing/2014/main" id="{3D40A462-1761-5F31-80A8-7B1F15D9A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222" y="903225"/>
            <a:ext cx="4733083" cy="505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838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Cont...</a:t>
            </a:r>
          </a:p>
        </p:txBody>
      </p:sp>
      <p:pic>
        <p:nvPicPr>
          <p:cNvPr id="4098" name="Picture 2" descr="Understanding Boxplots - KDnuggets">
            <a:extLst>
              <a:ext uri="{FF2B5EF4-FFF2-40B4-BE49-F238E27FC236}">
                <a16:creationId xmlns:a16="http://schemas.microsoft.com/office/drawing/2014/main" id="{6CE75D23-D167-EBDA-F654-23D0BE46F2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6434" y="1247818"/>
            <a:ext cx="9457765" cy="4728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424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5400" dirty="0"/>
              <a:t>Probability Basics, It's Rules &amp; Notation </a:t>
            </a:r>
          </a:p>
        </p:txBody>
      </p:sp>
      <p:pic>
        <p:nvPicPr>
          <p:cNvPr id="7" name="Picture 6" descr="The History Of The Coin Flip Bellevue Rare Coins, 59% OFF">
            <a:extLst>
              <a:ext uri="{FF2B5EF4-FFF2-40B4-BE49-F238E27FC236}">
                <a16:creationId xmlns:a16="http://schemas.microsoft.com/office/drawing/2014/main" id="{74C86F77-7275-A5D2-D2C6-81B9204D1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604" r="22604"/>
          <a:stretch>
            <a:fillRect/>
          </a:stretch>
        </p:blipFill>
        <p:spPr bwMode="auto">
          <a:xfrm>
            <a:off x="5511803" y="2"/>
            <a:ext cx="6680199" cy="6857999"/>
          </a:xfrm>
          <a:custGeom>
            <a:avLst/>
            <a:gdLst>
              <a:gd name="connsiteX0" fmla="*/ 2560796 w 6680199"/>
              <a:gd name="connsiteY0" fmla="*/ 0 h 6857999"/>
              <a:gd name="connsiteX1" fmla="*/ 6680199 w 6680199"/>
              <a:gd name="connsiteY1" fmla="*/ 0 h 6857999"/>
              <a:gd name="connsiteX2" fmla="*/ 6680199 w 6680199"/>
              <a:gd name="connsiteY2" fmla="*/ 6857999 h 6857999"/>
              <a:gd name="connsiteX3" fmla="*/ 0 w 66801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80199" h="6857999">
                <a:moveTo>
                  <a:pt x="2560796" y="0"/>
                </a:moveTo>
                <a:lnTo>
                  <a:pt x="6680199" y="0"/>
                </a:lnTo>
                <a:lnTo>
                  <a:pt x="6680199" y="6857999"/>
                </a:lnTo>
                <a:lnTo>
                  <a:pt x="0" y="6857999"/>
                </a:lnTo>
                <a:close/>
              </a:path>
            </a:pathLst>
          </a:custGeom>
          <a:noFill/>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6411CDEE-347B-D03B-EEE1-69544E50CA9D}"/>
              </a:ext>
            </a:extLst>
          </p:cNvPr>
          <p:cNvSpPr/>
          <p:nvPr/>
        </p:nvSpPr>
        <p:spPr>
          <a:xfrm>
            <a:off x="5511803"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6075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IN" dirty="0"/>
              <a:t>Probability</a:t>
            </a:r>
          </a:p>
        </p:txBody>
      </p:sp>
      <p:sp>
        <p:nvSpPr>
          <p:cNvPr id="3" name="Content Placeholder 2">
            <a:extLst>
              <a:ext uri="{FF2B5EF4-FFF2-40B4-BE49-F238E27FC236}">
                <a16:creationId xmlns:a16="http://schemas.microsoft.com/office/drawing/2014/main" id="{7089C6B8-9404-B884-E289-84B13D9AB08B}"/>
              </a:ext>
            </a:extLst>
          </p:cNvPr>
          <p:cNvSpPr>
            <a:spLocks noGrp="1"/>
          </p:cNvSpPr>
          <p:nvPr>
            <p:ph idx="1"/>
          </p:nvPr>
        </p:nvSpPr>
        <p:spPr/>
        <p:txBody>
          <a:bodyPr lIns="0" tIns="0" rIns="0" bIns="0">
            <a:noAutofit/>
          </a:bodyPr>
          <a:lstStyle/>
          <a:p>
            <a:pPr marL="0" indent="0">
              <a:lnSpc>
                <a:spcPct val="100000"/>
              </a:lnSpc>
              <a:spcBef>
                <a:spcPts val="400"/>
              </a:spcBef>
              <a:buNone/>
            </a:pPr>
            <a:r>
              <a:rPr lang="en-US" sz="2400" b="1" dirty="0">
                <a:solidFill>
                  <a:schemeClr val="tx1"/>
                </a:solidFill>
              </a:rPr>
              <a:t>Definition of Probability</a:t>
            </a:r>
            <a:endParaRPr lang="en-US" sz="2200" dirty="0"/>
          </a:p>
          <a:p>
            <a:pPr marL="0" indent="0">
              <a:lnSpc>
                <a:spcPct val="100000"/>
              </a:lnSpc>
              <a:spcBef>
                <a:spcPts val="400"/>
              </a:spcBef>
              <a:buNone/>
            </a:pPr>
            <a:r>
              <a:rPr lang="en-US" sz="2200" dirty="0"/>
              <a:t>Probability is a measure of the likelihood of an event occurring. It is a number between 0 (indicating impossible) and 1 (indicating certain) that quantifies uncertainty.</a:t>
            </a:r>
          </a:p>
          <a:p>
            <a:pPr marL="0" indent="0">
              <a:lnSpc>
                <a:spcPct val="100000"/>
              </a:lnSpc>
              <a:spcBef>
                <a:spcPts val="400"/>
              </a:spcBef>
              <a:buNone/>
            </a:pPr>
            <a:endParaRPr lang="en-US" sz="2200" dirty="0"/>
          </a:p>
          <a:p>
            <a:pPr marL="0" indent="0">
              <a:lnSpc>
                <a:spcPct val="100000"/>
              </a:lnSpc>
              <a:spcBef>
                <a:spcPts val="400"/>
              </a:spcBef>
              <a:spcAft>
                <a:spcPts val="500"/>
              </a:spcAft>
              <a:buNone/>
            </a:pPr>
            <a:r>
              <a:rPr lang="en-US" sz="2400" b="1" dirty="0">
                <a:solidFill>
                  <a:schemeClr val="tx1"/>
                </a:solidFill>
              </a:rPr>
              <a:t>Probability Rules</a:t>
            </a:r>
          </a:p>
          <a:p>
            <a:pPr>
              <a:lnSpc>
                <a:spcPct val="100000"/>
              </a:lnSpc>
              <a:spcBef>
                <a:spcPts val="400"/>
              </a:spcBef>
            </a:pPr>
            <a:r>
              <a:rPr lang="en-US" sz="2400" b="1" dirty="0">
                <a:solidFill>
                  <a:schemeClr val="tx1"/>
                </a:solidFill>
              </a:rPr>
              <a:t>Addition Rule: </a:t>
            </a:r>
            <a:r>
              <a:rPr lang="en-US" sz="2200" dirty="0"/>
              <a:t>The probability of either of two mutually exclusive events happening is the sum of their individual probabilities. P(A or B) = P(A) + P(B). (Ex : 3 or 4 in dice)</a:t>
            </a:r>
          </a:p>
          <a:p>
            <a:pPr>
              <a:lnSpc>
                <a:spcPct val="100000"/>
              </a:lnSpc>
              <a:spcBef>
                <a:spcPts val="400"/>
              </a:spcBef>
            </a:pPr>
            <a:r>
              <a:rPr lang="en-US" sz="2400" b="1" dirty="0">
                <a:solidFill>
                  <a:schemeClr val="tx1"/>
                </a:solidFill>
              </a:rPr>
              <a:t>Multiplication Rule: </a:t>
            </a:r>
            <a:r>
              <a:rPr lang="en-US" sz="2200" dirty="0"/>
              <a:t>The probability of both independent events happening is the product of their individual probabilities. P(A and B) = P(A) * P(B). (Ex: 6 &amp; 6 in both dice)</a:t>
            </a:r>
          </a:p>
          <a:p>
            <a:pPr>
              <a:lnSpc>
                <a:spcPct val="100000"/>
              </a:lnSpc>
              <a:spcBef>
                <a:spcPts val="400"/>
              </a:spcBef>
            </a:pPr>
            <a:r>
              <a:rPr lang="en-US" sz="2400" b="1" dirty="0">
                <a:solidFill>
                  <a:schemeClr val="tx1"/>
                </a:solidFill>
              </a:rPr>
              <a:t>Complement Rule: </a:t>
            </a:r>
            <a:r>
              <a:rPr lang="en-US" sz="2200" dirty="0"/>
              <a:t>The probability of an event not happening is 1 minus the probability of it happening. P(not A) = 1 - P(A). (Ex : Not 1 in dice)</a:t>
            </a:r>
          </a:p>
        </p:txBody>
      </p:sp>
    </p:spTree>
    <p:extLst>
      <p:ext uri="{BB962C8B-B14F-4D97-AF65-F5344CB8AC3E}">
        <p14:creationId xmlns:p14="http://schemas.microsoft.com/office/powerpoint/2010/main" val="2984533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Cont…</a:t>
            </a:r>
          </a:p>
        </p:txBody>
      </p:sp>
      <p:sp>
        <p:nvSpPr>
          <p:cNvPr id="6" name="Content Placeholder 5">
            <a:extLst>
              <a:ext uri="{FF2B5EF4-FFF2-40B4-BE49-F238E27FC236}">
                <a16:creationId xmlns:a16="http://schemas.microsoft.com/office/drawing/2014/main" id="{FB9F6F62-FF69-3CD3-BB16-0BAF50902582}"/>
              </a:ext>
            </a:extLst>
          </p:cNvPr>
          <p:cNvSpPr>
            <a:spLocks noGrp="1"/>
          </p:cNvSpPr>
          <p:nvPr>
            <p:ph sz="half" idx="1"/>
          </p:nvPr>
        </p:nvSpPr>
        <p:spPr>
          <a:xfrm>
            <a:off x="678881" y="1363406"/>
            <a:ext cx="11221019" cy="4823158"/>
          </a:xfrm>
        </p:spPr>
        <p:txBody>
          <a:bodyPr lIns="0" tIns="0" rIns="0" bIns="0">
            <a:normAutofit/>
          </a:bodyPr>
          <a:lstStyle/>
          <a:p>
            <a:pPr marL="0" indent="0">
              <a:lnSpc>
                <a:spcPct val="100000"/>
              </a:lnSpc>
              <a:spcBef>
                <a:spcPts val="500"/>
              </a:spcBef>
              <a:spcAft>
                <a:spcPts val="500"/>
              </a:spcAft>
              <a:buNone/>
            </a:pPr>
            <a:r>
              <a:rPr lang="en-IN" sz="2200" b="1" dirty="0">
                <a:solidFill>
                  <a:schemeClr val="tx1"/>
                </a:solidFill>
                <a:latin typeface="+mn-lt"/>
              </a:rPr>
              <a:t>Question 1</a:t>
            </a:r>
          </a:p>
          <a:p>
            <a:pPr marL="0" indent="0">
              <a:lnSpc>
                <a:spcPct val="100000"/>
              </a:lnSpc>
              <a:spcBef>
                <a:spcPts val="500"/>
              </a:spcBef>
              <a:spcAft>
                <a:spcPts val="500"/>
              </a:spcAft>
              <a:buNone/>
            </a:pPr>
            <a:r>
              <a:rPr lang="en-US" sz="2200" dirty="0">
                <a:latin typeface="+mn-lt"/>
              </a:rPr>
              <a:t>You have a standard deck of 52 cards. What is the probability of drawing a red card (hearts or diamonds) from the deck?</a:t>
            </a:r>
          </a:p>
          <a:p>
            <a:pPr marL="0" indent="0">
              <a:lnSpc>
                <a:spcPct val="100000"/>
              </a:lnSpc>
              <a:spcBef>
                <a:spcPts val="500"/>
              </a:spcBef>
              <a:spcAft>
                <a:spcPts val="500"/>
              </a:spcAft>
              <a:buNone/>
            </a:pPr>
            <a:endParaRPr lang="en-US" sz="2200" dirty="0">
              <a:latin typeface="+mn-lt"/>
            </a:endParaRPr>
          </a:p>
          <a:p>
            <a:pPr marL="0" indent="0">
              <a:buNone/>
            </a:pPr>
            <a:r>
              <a:rPr lang="en-US" sz="2200" b="1" dirty="0">
                <a:latin typeface="+mn-lt"/>
              </a:rPr>
              <a:t>Answer 1</a:t>
            </a:r>
          </a:p>
          <a:p>
            <a:pPr marL="0" indent="0">
              <a:buNone/>
            </a:pPr>
            <a:r>
              <a:rPr lang="en-US" sz="2200" dirty="0">
                <a:latin typeface="+mn-lt"/>
              </a:rPr>
              <a:t>The probability of drawing a red card is calculated as follows:</a:t>
            </a:r>
          </a:p>
          <a:p>
            <a:pPr marL="0" indent="0">
              <a:buNone/>
            </a:pPr>
            <a:r>
              <a:rPr lang="en-US" sz="2200" dirty="0">
                <a:latin typeface="+mn-lt"/>
              </a:rPr>
              <a:t>There are 26 red cards (13 hearts and 13 diamonds) out of 52 total cards.</a:t>
            </a:r>
          </a:p>
          <a:p>
            <a:pPr marL="0" indent="0">
              <a:buNone/>
            </a:pPr>
            <a:r>
              <a:rPr lang="en-US" sz="2200" dirty="0">
                <a:latin typeface="+mn-lt"/>
              </a:rPr>
              <a:t>So, P(Red Card) = Number of Red Cards / Total Number of Cards = 26/52 = 1/2.</a:t>
            </a:r>
          </a:p>
          <a:p>
            <a:pPr marL="0" indent="0">
              <a:buNone/>
            </a:pPr>
            <a:endParaRPr lang="en-US" sz="2200" dirty="0">
              <a:latin typeface="+mn-lt"/>
            </a:endParaRPr>
          </a:p>
          <a:p>
            <a:pPr marL="0" indent="0">
              <a:buNone/>
            </a:pPr>
            <a:r>
              <a:rPr lang="en-US" sz="2200" dirty="0">
                <a:latin typeface="+mn-lt"/>
              </a:rPr>
              <a:t>In a standard deck of cards, half of the cards are red (hearts and diamonds) and half are black (spades and clubs). Therefore, the probability of drawing a red card is 1/2, or 50%.</a:t>
            </a:r>
          </a:p>
          <a:p>
            <a:pPr marL="0" indent="0">
              <a:lnSpc>
                <a:spcPct val="100000"/>
              </a:lnSpc>
              <a:spcBef>
                <a:spcPts val="500"/>
              </a:spcBef>
              <a:spcAft>
                <a:spcPts val="500"/>
              </a:spcAft>
              <a:buNone/>
            </a:pPr>
            <a:endParaRPr lang="en-US" sz="2200" dirty="0">
              <a:latin typeface="+mn-lt"/>
            </a:endParaRPr>
          </a:p>
        </p:txBody>
      </p:sp>
      <p:pic>
        <p:nvPicPr>
          <p:cNvPr id="2050" name="Picture 2" descr="Card Probability | Interactive Questions| Solved Examples - Cuemath">
            <a:extLst>
              <a:ext uri="{FF2B5EF4-FFF2-40B4-BE49-F238E27FC236}">
                <a16:creationId xmlns:a16="http://schemas.microsoft.com/office/drawing/2014/main" id="{840126BD-91AE-FCF6-0966-D6B86FAF87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5023" y="2429435"/>
            <a:ext cx="1908093" cy="186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29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69">
            <a:extLst>
              <a:ext uri="{FF2B5EF4-FFF2-40B4-BE49-F238E27FC236}">
                <a16:creationId xmlns:a16="http://schemas.microsoft.com/office/drawing/2014/main" id="{92298785-CC0D-B6BD-81A0-C95325775F72}"/>
              </a:ext>
            </a:extLst>
          </p:cNvPr>
          <p:cNvSpPr>
            <a:spLocks/>
          </p:cNvSpPr>
          <p:nvPr/>
        </p:nvSpPr>
        <p:spPr bwMode="auto">
          <a:xfrm>
            <a:off x="3690461" y="0"/>
            <a:ext cx="6103938" cy="6858000"/>
          </a:xfrm>
          <a:custGeom>
            <a:avLst/>
            <a:gdLst>
              <a:gd name="T0" fmla="*/ 1317 w 1604"/>
              <a:gd name="T1" fmla="*/ 0 h 1516"/>
              <a:gd name="T2" fmla="*/ 1318 w 1604"/>
              <a:gd name="T3" fmla="*/ 9 h 1516"/>
              <a:gd name="T4" fmla="*/ 1280 w 1604"/>
              <a:gd name="T5" fmla="*/ 34 h 1516"/>
              <a:gd name="T6" fmla="*/ 1217 w 1604"/>
              <a:gd name="T7" fmla="*/ 50 h 1516"/>
              <a:gd name="T8" fmla="*/ 1085 w 1604"/>
              <a:gd name="T9" fmla="*/ 72 h 1516"/>
              <a:gd name="T10" fmla="*/ 816 w 1604"/>
              <a:gd name="T11" fmla="*/ 118 h 1516"/>
              <a:gd name="T12" fmla="*/ 745 w 1604"/>
              <a:gd name="T13" fmla="*/ 140 h 1516"/>
              <a:gd name="T14" fmla="*/ 694 w 1604"/>
              <a:gd name="T15" fmla="*/ 184 h 1516"/>
              <a:gd name="T16" fmla="*/ 694 w 1604"/>
              <a:gd name="T17" fmla="*/ 190 h 1516"/>
              <a:gd name="T18" fmla="*/ 694 w 1604"/>
              <a:gd name="T19" fmla="*/ 197 h 1516"/>
              <a:gd name="T20" fmla="*/ 696 w 1604"/>
              <a:gd name="T21" fmla="*/ 203 h 1516"/>
              <a:gd name="T22" fmla="*/ 720 w 1604"/>
              <a:gd name="T23" fmla="*/ 226 h 1516"/>
              <a:gd name="T24" fmla="*/ 749 w 1604"/>
              <a:gd name="T25" fmla="*/ 241 h 1516"/>
              <a:gd name="T26" fmla="*/ 815 w 1604"/>
              <a:gd name="T27" fmla="*/ 263 h 1516"/>
              <a:gd name="T28" fmla="*/ 955 w 1604"/>
              <a:gd name="T29" fmla="*/ 296 h 1516"/>
              <a:gd name="T30" fmla="*/ 1244 w 1604"/>
              <a:gd name="T31" fmla="*/ 355 h 1516"/>
              <a:gd name="T32" fmla="*/ 1386 w 1604"/>
              <a:gd name="T33" fmla="*/ 393 h 1516"/>
              <a:gd name="T34" fmla="*/ 1517 w 1604"/>
              <a:gd name="T35" fmla="*/ 452 h 1516"/>
              <a:gd name="T36" fmla="*/ 1570 w 1604"/>
              <a:gd name="T37" fmla="*/ 497 h 1516"/>
              <a:gd name="T38" fmla="*/ 1594 w 1604"/>
              <a:gd name="T39" fmla="*/ 534 h 1516"/>
              <a:gd name="T40" fmla="*/ 1603 w 1604"/>
              <a:gd name="T41" fmla="*/ 573 h 1516"/>
              <a:gd name="T42" fmla="*/ 1583 w 1604"/>
              <a:gd name="T43" fmla="*/ 635 h 1516"/>
              <a:gd name="T44" fmla="*/ 1475 w 1604"/>
              <a:gd name="T45" fmla="*/ 722 h 1516"/>
              <a:gd name="T46" fmla="*/ 1344 w 1604"/>
              <a:gd name="T47" fmla="*/ 782 h 1516"/>
              <a:gd name="T48" fmla="*/ 1065 w 1604"/>
              <a:gd name="T49" fmla="*/ 881 h 1516"/>
              <a:gd name="T50" fmla="*/ 786 w 1604"/>
              <a:gd name="T51" fmla="*/ 977 h 1516"/>
              <a:gd name="T52" fmla="*/ 519 w 1604"/>
              <a:gd name="T53" fmla="*/ 1093 h 1516"/>
              <a:gd name="T54" fmla="*/ 280 w 1604"/>
              <a:gd name="T55" fmla="*/ 1254 h 1516"/>
              <a:gd name="T56" fmla="*/ 184 w 1604"/>
              <a:gd name="T57" fmla="*/ 1354 h 1516"/>
              <a:gd name="T58" fmla="*/ 144 w 1604"/>
              <a:gd name="T59" fmla="*/ 1409 h 1516"/>
              <a:gd name="T60" fmla="*/ 109 w 1604"/>
              <a:gd name="T61" fmla="*/ 1466 h 1516"/>
              <a:gd name="T62" fmla="*/ 84 w 1604"/>
              <a:gd name="T63" fmla="*/ 1516 h 1516"/>
              <a:gd name="T64" fmla="*/ 0 w 1604"/>
              <a:gd name="T65" fmla="*/ 1516 h 1516"/>
              <a:gd name="T66" fmla="*/ 31 w 1604"/>
              <a:gd name="T67" fmla="*/ 1461 h 1516"/>
              <a:gd name="T68" fmla="*/ 68 w 1604"/>
              <a:gd name="T69" fmla="*/ 1404 h 1516"/>
              <a:gd name="T70" fmla="*/ 151 w 1604"/>
              <a:gd name="T71" fmla="*/ 1301 h 1516"/>
              <a:gd name="T72" fmla="*/ 375 w 1604"/>
              <a:gd name="T73" fmla="*/ 1119 h 1516"/>
              <a:gd name="T74" fmla="*/ 636 w 1604"/>
              <a:gd name="T75" fmla="*/ 989 h 1516"/>
              <a:gd name="T76" fmla="*/ 913 w 1604"/>
              <a:gd name="T77" fmla="*/ 891 h 1516"/>
              <a:gd name="T78" fmla="*/ 1196 w 1604"/>
              <a:gd name="T79" fmla="*/ 801 h 1516"/>
              <a:gd name="T80" fmla="*/ 1335 w 1604"/>
              <a:gd name="T81" fmla="*/ 752 h 1516"/>
              <a:gd name="T82" fmla="*/ 1467 w 1604"/>
              <a:gd name="T83" fmla="*/ 690 h 1516"/>
              <a:gd name="T84" fmla="*/ 1525 w 1604"/>
              <a:gd name="T85" fmla="*/ 650 h 1516"/>
              <a:gd name="T86" fmla="*/ 1566 w 1604"/>
              <a:gd name="T87" fmla="*/ 596 h 1516"/>
              <a:gd name="T88" fmla="*/ 1550 w 1604"/>
              <a:gd name="T89" fmla="*/ 508 h 1516"/>
              <a:gd name="T90" fmla="*/ 1438 w 1604"/>
              <a:gd name="T91" fmla="*/ 427 h 1516"/>
              <a:gd name="T92" fmla="*/ 1302 w 1604"/>
              <a:gd name="T93" fmla="*/ 380 h 1516"/>
              <a:gd name="T94" fmla="*/ 1014 w 1604"/>
              <a:gd name="T95" fmla="*/ 316 h 1516"/>
              <a:gd name="T96" fmla="*/ 873 w 1604"/>
              <a:gd name="T97" fmla="*/ 286 h 1516"/>
              <a:gd name="T98" fmla="*/ 736 w 1604"/>
              <a:gd name="T99" fmla="*/ 244 h 1516"/>
              <a:gd name="T100" fmla="*/ 707 w 1604"/>
              <a:gd name="T101" fmla="*/ 227 h 1516"/>
              <a:gd name="T102" fmla="*/ 686 w 1604"/>
              <a:gd name="T103" fmla="*/ 204 h 1516"/>
              <a:gd name="T104" fmla="*/ 684 w 1604"/>
              <a:gd name="T105" fmla="*/ 198 h 1516"/>
              <a:gd name="T106" fmla="*/ 683 w 1604"/>
              <a:gd name="T107" fmla="*/ 191 h 1516"/>
              <a:gd name="T108" fmla="*/ 684 w 1604"/>
              <a:gd name="T109" fmla="*/ 184 h 1516"/>
              <a:gd name="T110" fmla="*/ 732 w 1604"/>
              <a:gd name="T111" fmla="*/ 142 h 1516"/>
              <a:gd name="T112" fmla="*/ 798 w 1604"/>
              <a:gd name="T113" fmla="*/ 119 h 1516"/>
              <a:gd name="T114" fmla="*/ 938 w 1604"/>
              <a:gd name="T115" fmla="*/ 92 h 1516"/>
              <a:gd name="T116" fmla="*/ 1217 w 1604"/>
              <a:gd name="T117" fmla="*/ 49 h 1516"/>
              <a:gd name="T118" fmla="*/ 1288 w 1604"/>
              <a:gd name="T119" fmla="*/ 30 h 1516"/>
              <a:gd name="T120" fmla="*/ 1317 w 1604"/>
              <a:gd name="T121"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4" h="1516">
                <a:moveTo>
                  <a:pt x="1317" y="0"/>
                </a:moveTo>
                <a:cubicBezTo>
                  <a:pt x="1318" y="3"/>
                  <a:pt x="1318" y="6"/>
                  <a:pt x="1318" y="9"/>
                </a:cubicBezTo>
                <a:cubicBezTo>
                  <a:pt x="1312" y="23"/>
                  <a:pt x="1294" y="29"/>
                  <a:pt x="1280" y="34"/>
                </a:cubicBezTo>
                <a:cubicBezTo>
                  <a:pt x="1260" y="41"/>
                  <a:pt x="1238" y="46"/>
                  <a:pt x="1217" y="50"/>
                </a:cubicBezTo>
                <a:cubicBezTo>
                  <a:pt x="1174" y="59"/>
                  <a:pt x="1130" y="65"/>
                  <a:pt x="1085" y="72"/>
                </a:cubicBezTo>
                <a:cubicBezTo>
                  <a:pt x="996" y="85"/>
                  <a:pt x="905" y="96"/>
                  <a:pt x="816" y="118"/>
                </a:cubicBezTo>
                <a:cubicBezTo>
                  <a:pt x="792" y="124"/>
                  <a:pt x="768" y="130"/>
                  <a:pt x="745" y="140"/>
                </a:cubicBezTo>
                <a:cubicBezTo>
                  <a:pt x="726" y="149"/>
                  <a:pt x="700" y="162"/>
                  <a:pt x="694" y="184"/>
                </a:cubicBezTo>
                <a:cubicBezTo>
                  <a:pt x="694" y="186"/>
                  <a:pt x="694" y="188"/>
                  <a:pt x="694" y="190"/>
                </a:cubicBezTo>
                <a:cubicBezTo>
                  <a:pt x="694" y="192"/>
                  <a:pt x="694" y="195"/>
                  <a:pt x="694" y="197"/>
                </a:cubicBezTo>
                <a:cubicBezTo>
                  <a:pt x="695" y="199"/>
                  <a:pt x="695" y="201"/>
                  <a:pt x="696" y="203"/>
                </a:cubicBezTo>
                <a:cubicBezTo>
                  <a:pt x="701" y="213"/>
                  <a:pt x="711" y="220"/>
                  <a:pt x="720" y="226"/>
                </a:cubicBezTo>
                <a:cubicBezTo>
                  <a:pt x="729" y="232"/>
                  <a:pt x="739" y="237"/>
                  <a:pt x="749" y="241"/>
                </a:cubicBezTo>
                <a:cubicBezTo>
                  <a:pt x="770" y="250"/>
                  <a:pt x="792" y="257"/>
                  <a:pt x="815" y="263"/>
                </a:cubicBezTo>
                <a:cubicBezTo>
                  <a:pt x="861" y="277"/>
                  <a:pt x="908" y="287"/>
                  <a:pt x="955" y="296"/>
                </a:cubicBezTo>
                <a:cubicBezTo>
                  <a:pt x="1051" y="316"/>
                  <a:pt x="1148" y="333"/>
                  <a:pt x="1244" y="355"/>
                </a:cubicBezTo>
                <a:cubicBezTo>
                  <a:pt x="1292" y="366"/>
                  <a:pt x="1339" y="378"/>
                  <a:pt x="1386" y="393"/>
                </a:cubicBezTo>
                <a:cubicBezTo>
                  <a:pt x="1431" y="408"/>
                  <a:pt x="1477" y="426"/>
                  <a:pt x="1517" y="452"/>
                </a:cubicBezTo>
                <a:cubicBezTo>
                  <a:pt x="1537" y="465"/>
                  <a:pt x="1555" y="480"/>
                  <a:pt x="1570" y="497"/>
                </a:cubicBezTo>
                <a:cubicBezTo>
                  <a:pt x="1580" y="509"/>
                  <a:pt x="1587" y="521"/>
                  <a:pt x="1594" y="534"/>
                </a:cubicBezTo>
                <a:cubicBezTo>
                  <a:pt x="1600" y="546"/>
                  <a:pt x="1602" y="559"/>
                  <a:pt x="1603" y="573"/>
                </a:cubicBezTo>
                <a:cubicBezTo>
                  <a:pt x="1604" y="595"/>
                  <a:pt x="1596" y="617"/>
                  <a:pt x="1583" y="635"/>
                </a:cubicBezTo>
                <a:cubicBezTo>
                  <a:pt x="1556" y="673"/>
                  <a:pt x="1515" y="700"/>
                  <a:pt x="1475" y="722"/>
                </a:cubicBezTo>
                <a:cubicBezTo>
                  <a:pt x="1433" y="745"/>
                  <a:pt x="1389" y="765"/>
                  <a:pt x="1344" y="782"/>
                </a:cubicBezTo>
                <a:cubicBezTo>
                  <a:pt x="1253" y="819"/>
                  <a:pt x="1159" y="850"/>
                  <a:pt x="1065" y="881"/>
                </a:cubicBezTo>
                <a:cubicBezTo>
                  <a:pt x="972" y="912"/>
                  <a:pt x="878" y="942"/>
                  <a:pt x="786" y="977"/>
                </a:cubicBezTo>
                <a:cubicBezTo>
                  <a:pt x="695" y="1011"/>
                  <a:pt x="605" y="1048"/>
                  <a:pt x="519" y="1093"/>
                </a:cubicBezTo>
                <a:cubicBezTo>
                  <a:pt x="434" y="1138"/>
                  <a:pt x="352" y="1190"/>
                  <a:pt x="280" y="1254"/>
                </a:cubicBezTo>
                <a:cubicBezTo>
                  <a:pt x="245" y="1284"/>
                  <a:pt x="213" y="1318"/>
                  <a:pt x="184" y="1354"/>
                </a:cubicBezTo>
                <a:cubicBezTo>
                  <a:pt x="170" y="1371"/>
                  <a:pt x="156" y="1390"/>
                  <a:pt x="144" y="1409"/>
                </a:cubicBezTo>
                <a:cubicBezTo>
                  <a:pt x="132" y="1427"/>
                  <a:pt x="120" y="1446"/>
                  <a:pt x="109" y="1466"/>
                </a:cubicBezTo>
                <a:cubicBezTo>
                  <a:pt x="100" y="1482"/>
                  <a:pt x="92" y="1499"/>
                  <a:pt x="84" y="1516"/>
                </a:cubicBezTo>
                <a:cubicBezTo>
                  <a:pt x="0" y="1516"/>
                  <a:pt x="0" y="1516"/>
                  <a:pt x="0" y="1516"/>
                </a:cubicBezTo>
                <a:cubicBezTo>
                  <a:pt x="10" y="1498"/>
                  <a:pt x="20" y="1479"/>
                  <a:pt x="31" y="1461"/>
                </a:cubicBezTo>
                <a:cubicBezTo>
                  <a:pt x="43" y="1442"/>
                  <a:pt x="55" y="1423"/>
                  <a:pt x="68" y="1404"/>
                </a:cubicBezTo>
                <a:cubicBezTo>
                  <a:pt x="93" y="1367"/>
                  <a:pt x="121" y="1333"/>
                  <a:pt x="151" y="1301"/>
                </a:cubicBezTo>
                <a:cubicBezTo>
                  <a:pt x="216" y="1230"/>
                  <a:pt x="293" y="1170"/>
                  <a:pt x="375" y="1119"/>
                </a:cubicBezTo>
                <a:cubicBezTo>
                  <a:pt x="458" y="1068"/>
                  <a:pt x="546" y="1026"/>
                  <a:pt x="636" y="989"/>
                </a:cubicBezTo>
                <a:cubicBezTo>
                  <a:pt x="727" y="952"/>
                  <a:pt x="820" y="921"/>
                  <a:pt x="913" y="891"/>
                </a:cubicBezTo>
                <a:cubicBezTo>
                  <a:pt x="1007" y="860"/>
                  <a:pt x="1102" y="832"/>
                  <a:pt x="1196" y="801"/>
                </a:cubicBezTo>
                <a:cubicBezTo>
                  <a:pt x="1242" y="785"/>
                  <a:pt x="1289" y="769"/>
                  <a:pt x="1335" y="752"/>
                </a:cubicBezTo>
                <a:cubicBezTo>
                  <a:pt x="1380" y="734"/>
                  <a:pt x="1425" y="715"/>
                  <a:pt x="1467" y="690"/>
                </a:cubicBezTo>
                <a:cubicBezTo>
                  <a:pt x="1487" y="679"/>
                  <a:pt x="1507" y="666"/>
                  <a:pt x="1525" y="650"/>
                </a:cubicBezTo>
                <a:cubicBezTo>
                  <a:pt x="1542" y="635"/>
                  <a:pt x="1558" y="617"/>
                  <a:pt x="1566" y="596"/>
                </a:cubicBezTo>
                <a:cubicBezTo>
                  <a:pt x="1577" y="566"/>
                  <a:pt x="1568" y="533"/>
                  <a:pt x="1550" y="508"/>
                </a:cubicBezTo>
                <a:cubicBezTo>
                  <a:pt x="1523" y="470"/>
                  <a:pt x="1480" y="445"/>
                  <a:pt x="1438" y="427"/>
                </a:cubicBezTo>
                <a:cubicBezTo>
                  <a:pt x="1394" y="407"/>
                  <a:pt x="1348" y="393"/>
                  <a:pt x="1302" y="380"/>
                </a:cubicBezTo>
                <a:cubicBezTo>
                  <a:pt x="1208" y="354"/>
                  <a:pt x="1111" y="336"/>
                  <a:pt x="1014" y="316"/>
                </a:cubicBezTo>
                <a:cubicBezTo>
                  <a:pt x="967" y="307"/>
                  <a:pt x="920" y="297"/>
                  <a:pt x="873" y="286"/>
                </a:cubicBezTo>
                <a:cubicBezTo>
                  <a:pt x="827" y="275"/>
                  <a:pt x="780" y="263"/>
                  <a:pt x="736" y="244"/>
                </a:cubicBezTo>
                <a:cubicBezTo>
                  <a:pt x="726" y="239"/>
                  <a:pt x="716" y="234"/>
                  <a:pt x="707" y="227"/>
                </a:cubicBezTo>
                <a:cubicBezTo>
                  <a:pt x="698" y="221"/>
                  <a:pt x="690" y="214"/>
                  <a:pt x="686" y="204"/>
                </a:cubicBezTo>
                <a:cubicBezTo>
                  <a:pt x="685" y="202"/>
                  <a:pt x="684" y="200"/>
                  <a:pt x="684" y="198"/>
                </a:cubicBezTo>
                <a:cubicBezTo>
                  <a:pt x="683" y="196"/>
                  <a:pt x="683" y="193"/>
                  <a:pt x="683" y="191"/>
                </a:cubicBezTo>
                <a:cubicBezTo>
                  <a:pt x="683" y="189"/>
                  <a:pt x="684" y="187"/>
                  <a:pt x="684" y="184"/>
                </a:cubicBezTo>
                <a:cubicBezTo>
                  <a:pt x="690" y="163"/>
                  <a:pt x="714" y="150"/>
                  <a:pt x="732" y="142"/>
                </a:cubicBezTo>
                <a:cubicBezTo>
                  <a:pt x="753" y="132"/>
                  <a:pt x="776" y="125"/>
                  <a:pt x="798" y="119"/>
                </a:cubicBezTo>
                <a:cubicBezTo>
                  <a:pt x="844" y="107"/>
                  <a:pt x="891" y="99"/>
                  <a:pt x="938" y="92"/>
                </a:cubicBezTo>
                <a:cubicBezTo>
                  <a:pt x="1031" y="77"/>
                  <a:pt x="1125" y="68"/>
                  <a:pt x="1217" y="49"/>
                </a:cubicBezTo>
                <a:cubicBezTo>
                  <a:pt x="1241" y="45"/>
                  <a:pt x="1265" y="39"/>
                  <a:pt x="1288" y="30"/>
                </a:cubicBezTo>
                <a:cubicBezTo>
                  <a:pt x="1301" y="26"/>
                  <a:pt x="1322" y="17"/>
                  <a:pt x="1317" y="0"/>
                </a:cubicBezTo>
              </a:path>
            </a:pathLst>
          </a:custGeom>
          <a:solidFill>
            <a:schemeClr val="bg2">
              <a:lumMod val="85000"/>
            </a:schemeClr>
          </a:solidFill>
          <a:ln>
            <a:noFill/>
          </a:ln>
        </p:spPr>
        <p:txBody>
          <a:bodyPr vert="horz" wrap="square" lIns="91440" tIns="45720" rIns="91440" bIns="45720" numCol="1" anchor="t" anchorCtr="0" compatLnSpc="1">
            <a:prstTxWarp prst="textNoShape">
              <a:avLst/>
            </a:prstTxWarp>
          </a:bodyPr>
          <a:lstStyle/>
          <a:p>
            <a:endParaRPr lang="ru-RU" dirty="0">
              <a:latin typeface="Calibri" panose="020F0502020204030204" pitchFamily="34" charset="0"/>
            </a:endParaRPr>
          </a:p>
        </p:txBody>
      </p:sp>
      <p:pic>
        <p:nvPicPr>
          <p:cNvPr id="6" name="Picture 5">
            <a:extLst>
              <a:ext uri="{FF2B5EF4-FFF2-40B4-BE49-F238E27FC236}">
                <a16:creationId xmlns:a16="http://schemas.microsoft.com/office/drawing/2014/main" id="{1BD20043-E071-EE2F-8343-E85A23D6F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8591" y="4077592"/>
            <a:ext cx="3205467" cy="1172285"/>
          </a:xfrm>
          <a:prstGeom prst="rect">
            <a:avLst/>
          </a:prstGeom>
        </p:spPr>
      </p:pic>
      <p:grpSp>
        <p:nvGrpSpPr>
          <p:cNvPr id="2" name="Group 1">
            <a:extLst>
              <a:ext uri="{FF2B5EF4-FFF2-40B4-BE49-F238E27FC236}">
                <a16:creationId xmlns:a16="http://schemas.microsoft.com/office/drawing/2014/main" id="{17DA0727-3D2A-99C0-68D8-988B6CDAC082}"/>
              </a:ext>
            </a:extLst>
          </p:cNvPr>
          <p:cNvGrpSpPr/>
          <p:nvPr/>
        </p:nvGrpSpPr>
        <p:grpSpPr>
          <a:xfrm>
            <a:off x="4399404" y="3529345"/>
            <a:ext cx="1716088" cy="1712913"/>
            <a:chOff x="4399404" y="3529345"/>
            <a:chExt cx="1716088" cy="1712913"/>
          </a:xfrm>
        </p:grpSpPr>
        <p:grpSp>
          <p:nvGrpSpPr>
            <p:cNvPr id="48" name="Group 47">
              <a:extLst>
                <a:ext uri="{FF2B5EF4-FFF2-40B4-BE49-F238E27FC236}">
                  <a16:creationId xmlns:a16="http://schemas.microsoft.com/office/drawing/2014/main" id="{413E86F6-0604-9FFC-8561-28D7F3AE4B4B}"/>
                </a:ext>
              </a:extLst>
            </p:cNvPr>
            <p:cNvGrpSpPr/>
            <p:nvPr/>
          </p:nvGrpSpPr>
          <p:grpSpPr>
            <a:xfrm>
              <a:off x="4399404" y="3529345"/>
              <a:ext cx="1716088" cy="1712913"/>
              <a:chOff x="4022725" y="4040188"/>
              <a:chExt cx="1716088" cy="1712913"/>
            </a:xfrm>
          </p:grpSpPr>
          <p:sp>
            <p:nvSpPr>
              <p:cNvPr id="50" name="Oval 70">
                <a:extLst>
                  <a:ext uri="{FF2B5EF4-FFF2-40B4-BE49-F238E27FC236}">
                    <a16:creationId xmlns:a16="http://schemas.microsoft.com/office/drawing/2014/main" id="{2758463F-4504-A279-673F-A43CC88075B4}"/>
                  </a:ext>
                </a:extLst>
              </p:cNvPr>
              <p:cNvSpPr>
                <a:spLocks noChangeArrowheads="1"/>
              </p:cNvSpPr>
              <p:nvPr/>
            </p:nvSpPr>
            <p:spPr bwMode="auto">
              <a:xfrm>
                <a:off x="4022725" y="4040188"/>
                <a:ext cx="1716088" cy="1712913"/>
              </a:xfrm>
              <a:prstGeom prst="ellipse">
                <a:avLst/>
              </a:prstGeom>
              <a:solidFill>
                <a:schemeClr val="accent5"/>
              </a:solidFill>
              <a:ln>
                <a:noFill/>
              </a:ln>
              <a:effectLst/>
            </p:spPr>
            <p:txBody>
              <a:bodyPr vert="horz" wrap="square" lIns="91440" tIns="45720" rIns="91440" bIns="45720" numCol="1" anchor="t" anchorCtr="0" compatLnSpc="1">
                <a:prstTxWarp prst="textNoShape">
                  <a:avLst/>
                </a:prstTxWarp>
              </a:bodyPr>
              <a:lstStyle/>
              <a:p>
                <a:endParaRPr lang="ru-RU" dirty="0">
                  <a:latin typeface="Calibri" panose="020F0502020204030204" pitchFamily="34" charset="0"/>
                </a:endParaRPr>
              </a:p>
            </p:txBody>
          </p:sp>
          <p:sp>
            <p:nvSpPr>
              <p:cNvPr id="51" name="Oval 71">
                <a:extLst>
                  <a:ext uri="{FF2B5EF4-FFF2-40B4-BE49-F238E27FC236}">
                    <a16:creationId xmlns:a16="http://schemas.microsoft.com/office/drawing/2014/main" id="{16FE2F3D-74DB-CE3A-4041-BEC1FDBF0091}"/>
                  </a:ext>
                </a:extLst>
              </p:cNvPr>
              <p:cNvSpPr>
                <a:spLocks noChangeArrowheads="1"/>
              </p:cNvSpPr>
              <p:nvPr/>
            </p:nvSpPr>
            <p:spPr bwMode="auto">
              <a:xfrm>
                <a:off x="4281488" y="4298950"/>
                <a:ext cx="1193800" cy="1195388"/>
              </a:xfrm>
              <a:prstGeom prst="ellipse">
                <a:avLst/>
              </a:prstGeom>
              <a:solidFill>
                <a:schemeClr val="bg2"/>
              </a:solidFill>
              <a:ln>
                <a:noFill/>
              </a:ln>
              <a:effectLst>
                <a:outerShdw blurRad="127000" dist="63500" dir="2700000" sx="102000" sy="102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ru-RU" dirty="0">
                  <a:latin typeface="Calibri" panose="020F0502020204030204" pitchFamily="34" charset="0"/>
                </a:endParaRPr>
              </a:p>
            </p:txBody>
          </p:sp>
        </p:grpSp>
        <p:sp>
          <p:nvSpPr>
            <p:cNvPr id="49" name="Rectangle 72">
              <a:extLst>
                <a:ext uri="{FF2B5EF4-FFF2-40B4-BE49-F238E27FC236}">
                  <a16:creationId xmlns:a16="http://schemas.microsoft.com/office/drawing/2014/main" id="{990DD17B-C6D5-3475-255B-59146F47C149}"/>
                </a:ext>
              </a:extLst>
            </p:cNvPr>
            <p:cNvSpPr>
              <a:spLocks noChangeArrowheads="1"/>
            </p:cNvSpPr>
            <p:nvPr/>
          </p:nvSpPr>
          <p:spPr bwMode="auto">
            <a:xfrm>
              <a:off x="4770785" y="4173870"/>
              <a:ext cx="831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ru-RU" sz="2800" b="1" i="0" u="none" strike="noStrike" cap="none" normalizeH="0" baseline="0" dirty="0">
                  <a:ln>
                    <a:noFill/>
                  </a:ln>
                  <a:solidFill>
                    <a:schemeClr val="accent5"/>
                  </a:solidFill>
                  <a:effectLst/>
                  <a:latin typeface="Calibri" panose="020F0502020204030204" pitchFamily="34" charset="0"/>
                </a:rPr>
                <a:t>Day 1</a:t>
              </a:r>
              <a:endParaRPr kumimoji="0" lang="ru-RU" altLang="ru-RU" sz="1800" b="0" i="0" u="none" strike="noStrike" cap="none" normalizeH="0" baseline="0" dirty="0">
                <a:ln>
                  <a:noFill/>
                </a:ln>
                <a:solidFill>
                  <a:schemeClr val="accent5"/>
                </a:solidFill>
                <a:effectLst/>
                <a:latin typeface="Calibri" panose="020F0502020204030204" pitchFamily="34" charset="0"/>
              </a:endParaRPr>
            </a:p>
          </p:txBody>
        </p:sp>
      </p:grpSp>
      <p:sp>
        <p:nvSpPr>
          <p:cNvPr id="31" name="TextBox 30">
            <a:extLst>
              <a:ext uri="{FF2B5EF4-FFF2-40B4-BE49-F238E27FC236}">
                <a16:creationId xmlns:a16="http://schemas.microsoft.com/office/drawing/2014/main" id="{AE8AE7D7-77D7-EA13-BB3D-F32649E7C416}"/>
              </a:ext>
            </a:extLst>
          </p:cNvPr>
          <p:cNvSpPr txBox="1"/>
          <p:nvPr/>
        </p:nvSpPr>
        <p:spPr>
          <a:xfrm>
            <a:off x="1612065" y="3726314"/>
            <a:ext cx="2640010" cy="1292662"/>
          </a:xfrm>
          <a:prstGeom prst="rect">
            <a:avLst/>
          </a:prstGeom>
          <a:noFill/>
        </p:spPr>
        <p:txBody>
          <a:bodyPr wrap="square" lIns="0" tIns="0" rIns="0" bIns="0" rtlCol="0">
            <a:spAutoFit/>
          </a:bodyPr>
          <a:lstStyle/>
          <a:p>
            <a:pPr algn="r"/>
            <a:r>
              <a:rPr lang="en-US" sz="2800" b="1" dirty="0">
                <a:solidFill>
                  <a:schemeClr val="bg2">
                    <a:lumMod val="10000"/>
                  </a:schemeClr>
                </a:solidFill>
              </a:rPr>
              <a:t>Fundamentals of Statistics &amp; Probability</a:t>
            </a:r>
          </a:p>
        </p:txBody>
      </p:sp>
      <p:pic>
        <p:nvPicPr>
          <p:cNvPr id="67" name="Picture 66">
            <a:extLst>
              <a:ext uri="{FF2B5EF4-FFF2-40B4-BE49-F238E27FC236}">
                <a16:creationId xmlns:a16="http://schemas.microsoft.com/office/drawing/2014/main" id="{160E64DC-DCAE-7743-A853-EA365F034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640" y="2014016"/>
            <a:ext cx="3205467" cy="1172285"/>
          </a:xfrm>
          <a:prstGeom prst="rect">
            <a:avLst/>
          </a:prstGeom>
        </p:spPr>
      </p:pic>
      <p:grpSp>
        <p:nvGrpSpPr>
          <p:cNvPr id="3" name="Group 2">
            <a:extLst>
              <a:ext uri="{FF2B5EF4-FFF2-40B4-BE49-F238E27FC236}">
                <a16:creationId xmlns:a16="http://schemas.microsoft.com/office/drawing/2014/main" id="{7A5C206A-D7C5-14D6-8CD6-CB7EBDF207FB}"/>
              </a:ext>
            </a:extLst>
          </p:cNvPr>
          <p:cNvGrpSpPr/>
          <p:nvPr/>
        </p:nvGrpSpPr>
        <p:grpSpPr>
          <a:xfrm>
            <a:off x="8495453" y="1465769"/>
            <a:ext cx="1716088" cy="1712913"/>
            <a:chOff x="8495453" y="1465769"/>
            <a:chExt cx="1716088" cy="1712913"/>
          </a:xfrm>
        </p:grpSpPr>
        <p:sp>
          <p:nvSpPr>
            <p:cNvPr id="71" name="Oval 70">
              <a:extLst>
                <a:ext uri="{FF2B5EF4-FFF2-40B4-BE49-F238E27FC236}">
                  <a16:creationId xmlns:a16="http://schemas.microsoft.com/office/drawing/2014/main" id="{83FB2135-D23F-068F-4BF1-79EBFB94304B}"/>
                </a:ext>
              </a:extLst>
            </p:cNvPr>
            <p:cNvSpPr>
              <a:spLocks noChangeArrowheads="1"/>
            </p:cNvSpPr>
            <p:nvPr/>
          </p:nvSpPr>
          <p:spPr bwMode="auto">
            <a:xfrm>
              <a:off x="8495453" y="1465769"/>
              <a:ext cx="1716088" cy="1712913"/>
            </a:xfrm>
            <a:prstGeom prst="ellipse">
              <a:avLst/>
            </a:pr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ru-RU" dirty="0">
                <a:latin typeface="Calibri" panose="020F0502020204030204" pitchFamily="34" charset="0"/>
              </a:endParaRPr>
            </a:p>
          </p:txBody>
        </p:sp>
        <p:sp>
          <p:nvSpPr>
            <p:cNvPr id="72" name="Oval 71">
              <a:extLst>
                <a:ext uri="{FF2B5EF4-FFF2-40B4-BE49-F238E27FC236}">
                  <a16:creationId xmlns:a16="http://schemas.microsoft.com/office/drawing/2014/main" id="{769FFD39-574B-63E5-A118-9A8B73E2A44C}"/>
                </a:ext>
              </a:extLst>
            </p:cNvPr>
            <p:cNvSpPr>
              <a:spLocks noChangeArrowheads="1"/>
            </p:cNvSpPr>
            <p:nvPr/>
          </p:nvSpPr>
          <p:spPr bwMode="auto">
            <a:xfrm>
              <a:off x="8754216" y="1724531"/>
              <a:ext cx="1193800" cy="1195388"/>
            </a:xfrm>
            <a:prstGeom prst="ellipse">
              <a:avLst/>
            </a:prstGeom>
            <a:solidFill>
              <a:schemeClr val="bg2"/>
            </a:solidFill>
            <a:ln>
              <a:noFill/>
            </a:ln>
            <a:effectLst>
              <a:outerShdw blurRad="127000" dist="63500" dir="2700000" sx="102000" sy="102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ru-RU" dirty="0">
                <a:latin typeface="Calibri" panose="020F0502020204030204" pitchFamily="34" charset="0"/>
              </a:endParaRPr>
            </a:p>
          </p:txBody>
        </p:sp>
        <p:sp>
          <p:nvSpPr>
            <p:cNvPr id="70" name="Rectangle 72">
              <a:extLst>
                <a:ext uri="{FF2B5EF4-FFF2-40B4-BE49-F238E27FC236}">
                  <a16:creationId xmlns:a16="http://schemas.microsoft.com/office/drawing/2014/main" id="{CE028670-D308-C1AD-8A8F-D799492C8F2F}"/>
                </a:ext>
              </a:extLst>
            </p:cNvPr>
            <p:cNvSpPr>
              <a:spLocks noChangeArrowheads="1"/>
            </p:cNvSpPr>
            <p:nvPr/>
          </p:nvSpPr>
          <p:spPr bwMode="auto">
            <a:xfrm>
              <a:off x="8866834" y="2110294"/>
              <a:ext cx="8318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ru-RU" sz="2800" b="1" i="0" u="none" strike="noStrike" cap="none" normalizeH="0" baseline="0" dirty="0">
                  <a:ln>
                    <a:noFill/>
                  </a:ln>
                  <a:solidFill>
                    <a:schemeClr val="tx2"/>
                  </a:solidFill>
                  <a:effectLst/>
                  <a:latin typeface="Calibri" panose="020F0502020204030204" pitchFamily="34" charset="0"/>
                </a:rPr>
                <a:t>Day 2</a:t>
              </a:r>
              <a:endParaRPr kumimoji="0" lang="ru-RU" altLang="ru-RU" sz="1800" b="0" i="0" u="none" strike="noStrike" cap="none" normalizeH="0" baseline="0" dirty="0">
                <a:ln>
                  <a:noFill/>
                </a:ln>
                <a:solidFill>
                  <a:schemeClr val="tx2"/>
                </a:solidFill>
                <a:effectLst/>
                <a:latin typeface="Calibri" panose="020F0502020204030204" pitchFamily="34" charset="0"/>
              </a:endParaRPr>
            </a:p>
          </p:txBody>
        </p:sp>
      </p:grpSp>
      <p:sp>
        <p:nvSpPr>
          <p:cNvPr id="75" name="TextBox 74">
            <a:extLst>
              <a:ext uri="{FF2B5EF4-FFF2-40B4-BE49-F238E27FC236}">
                <a16:creationId xmlns:a16="http://schemas.microsoft.com/office/drawing/2014/main" id="{981F61BE-3321-8264-4CD9-CB3FCFC5A87F}"/>
              </a:ext>
            </a:extLst>
          </p:cNvPr>
          <p:cNvSpPr txBox="1"/>
          <p:nvPr/>
        </p:nvSpPr>
        <p:spPr>
          <a:xfrm>
            <a:off x="5442857" y="1704372"/>
            <a:ext cx="2901043" cy="1292662"/>
          </a:xfrm>
          <a:prstGeom prst="rect">
            <a:avLst/>
          </a:prstGeom>
          <a:noFill/>
        </p:spPr>
        <p:txBody>
          <a:bodyPr wrap="square" lIns="0" tIns="0" rIns="0" bIns="0" rtlCol="0">
            <a:spAutoFit/>
          </a:bodyPr>
          <a:lstStyle/>
          <a:p>
            <a:pPr algn="r"/>
            <a:r>
              <a:rPr lang="en-US" sz="2800" b="1" dirty="0">
                <a:solidFill>
                  <a:schemeClr val="bg2">
                    <a:lumMod val="10000"/>
                  </a:schemeClr>
                </a:solidFill>
                <a:latin typeface="Calibri" panose="020F0502020204030204" pitchFamily="34" charset="0"/>
              </a:rPr>
              <a:t>Advanced Statistic &amp; Hypothesis Testing</a:t>
            </a:r>
          </a:p>
        </p:txBody>
      </p:sp>
      <p:sp>
        <p:nvSpPr>
          <p:cNvPr id="81" name="Title 1">
            <a:extLst>
              <a:ext uri="{FF2B5EF4-FFF2-40B4-BE49-F238E27FC236}">
                <a16:creationId xmlns:a16="http://schemas.microsoft.com/office/drawing/2014/main" id="{FC7825C0-8F7F-AE9D-0FCD-73F577ECD7CD}"/>
              </a:ext>
            </a:extLst>
          </p:cNvPr>
          <p:cNvSpPr txBox="1">
            <a:spLocks/>
          </p:cNvSpPr>
          <p:nvPr/>
        </p:nvSpPr>
        <p:spPr>
          <a:xfrm>
            <a:off x="678884" y="603666"/>
            <a:ext cx="10834234" cy="612775"/>
          </a:xfrm>
          <a:prstGeom prst="rect">
            <a:avLst/>
          </a:prstGeom>
        </p:spPr>
        <p:txBody>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IN" sz="4400" dirty="0">
                <a:latin typeface="+mn-lt"/>
              </a:rPr>
              <a:t>Statistics Roadmap</a:t>
            </a:r>
          </a:p>
        </p:txBody>
      </p:sp>
    </p:spTree>
    <p:extLst>
      <p:ext uri="{BB962C8B-B14F-4D97-AF65-F5344CB8AC3E}">
        <p14:creationId xmlns:p14="http://schemas.microsoft.com/office/powerpoint/2010/main" val="3925341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Cont…</a:t>
            </a:r>
          </a:p>
        </p:txBody>
      </p:sp>
      <p:sp>
        <p:nvSpPr>
          <p:cNvPr id="7" name="Content Placeholder 6">
            <a:extLst>
              <a:ext uri="{FF2B5EF4-FFF2-40B4-BE49-F238E27FC236}">
                <a16:creationId xmlns:a16="http://schemas.microsoft.com/office/drawing/2014/main" id="{AEC1316B-8F5E-0823-4DA4-5356CA8ED7C5}"/>
              </a:ext>
            </a:extLst>
          </p:cNvPr>
          <p:cNvSpPr>
            <a:spLocks noGrp="1"/>
          </p:cNvSpPr>
          <p:nvPr>
            <p:ph sz="half" idx="2"/>
          </p:nvPr>
        </p:nvSpPr>
        <p:spPr>
          <a:xfrm>
            <a:off x="678881" y="1367640"/>
            <a:ext cx="10834232" cy="4886694"/>
          </a:xfrm>
        </p:spPr>
        <p:txBody>
          <a:bodyPr lIns="0" tIns="0" rIns="0" bIns="0">
            <a:normAutofit/>
          </a:bodyPr>
          <a:lstStyle/>
          <a:p>
            <a:pPr marL="0" indent="0">
              <a:lnSpc>
                <a:spcPct val="100000"/>
              </a:lnSpc>
              <a:spcBef>
                <a:spcPts val="500"/>
              </a:spcBef>
              <a:spcAft>
                <a:spcPts val="500"/>
              </a:spcAft>
              <a:buNone/>
            </a:pPr>
            <a:r>
              <a:rPr lang="en-IN" sz="2200" b="1" dirty="0">
                <a:solidFill>
                  <a:schemeClr val="tx1"/>
                </a:solidFill>
              </a:rPr>
              <a:t>Question 2</a:t>
            </a:r>
          </a:p>
          <a:p>
            <a:pPr marL="0" indent="0">
              <a:lnSpc>
                <a:spcPct val="100000"/>
              </a:lnSpc>
              <a:spcBef>
                <a:spcPts val="500"/>
              </a:spcBef>
              <a:spcAft>
                <a:spcPts val="500"/>
              </a:spcAft>
              <a:buNone/>
            </a:pPr>
            <a:r>
              <a:rPr lang="en-US" sz="2200" dirty="0"/>
              <a:t>You have a bag with 5 red marbles, 4 blue marbles, and 3 green marbles. What is the probability of randomly selecting a green marble from the bag?</a:t>
            </a:r>
          </a:p>
          <a:p>
            <a:pPr marL="0" indent="0">
              <a:lnSpc>
                <a:spcPct val="100000"/>
              </a:lnSpc>
              <a:spcBef>
                <a:spcPts val="500"/>
              </a:spcBef>
              <a:spcAft>
                <a:spcPts val="500"/>
              </a:spcAft>
              <a:buNone/>
            </a:pPr>
            <a:endParaRPr lang="en-US" sz="2200" dirty="0"/>
          </a:p>
          <a:p>
            <a:pPr marL="0" indent="0">
              <a:buNone/>
            </a:pPr>
            <a:r>
              <a:rPr lang="en-US" sz="2200" b="1" dirty="0"/>
              <a:t>Answer 2</a:t>
            </a:r>
          </a:p>
          <a:p>
            <a:pPr marL="0" indent="0">
              <a:buNone/>
            </a:pPr>
            <a:r>
              <a:rPr lang="en-US" sz="2200" dirty="0"/>
              <a:t>probability of randomly selecting a green marble is calculated as follows:</a:t>
            </a:r>
          </a:p>
          <a:p>
            <a:pPr marL="0" indent="0">
              <a:buNone/>
            </a:pPr>
            <a:r>
              <a:rPr lang="en-US" sz="2200" dirty="0"/>
              <a:t>There are 3 green marbles out of a total of 5 red + 4 blue + 3 green = 12 marbles.</a:t>
            </a:r>
          </a:p>
          <a:p>
            <a:pPr marL="0" indent="0">
              <a:buNone/>
            </a:pPr>
            <a:r>
              <a:rPr lang="en-US" sz="2200" dirty="0"/>
              <a:t>So, P(Green Marble) = Number of Green Marbles / Total Number of Marbles = 3/12 = 1/4.</a:t>
            </a:r>
          </a:p>
          <a:p>
            <a:pPr marL="0" indent="0">
              <a:buNone/>
            </a:pPr>
            <a:endParaRPr lang="en-US" sz="2200" dirty="0"/>
          </a:p>
          <a:p>
            <a:pPr marL="0" indent="0">
              <a:buNone/>
            </a:pPr>
            <a:r>
              <a:rPr lang="en-US" sz="2200" dirty="0"/>
              <a:t>In this case, you have a bag with 12 marbles of different colors. To find the probability of selecting a green marble, you simply divide the number of green marbles by the total number of marbles in the bag. The probability of selecting a green marble is 1/4, or 25%.</a:t>
            </a:r>
            <a:endParaRPr lang="en-US" sz="2200" dirty="0">
              <a:ea typeface="Calibri"/>
              <a:cs typeface="Calibri"/>
            </a:endParaRPr>
          </a:p>
          <a:p>
            <a:pPr marL="0" indent="0">
              <a:lnSpc>
                <a:spcPct val="100000"/>
              </a:lnSpc>
              <a:spcBef>
                <a:spcPts val="500"/>
              </a:spcBef>
              <a:spcAft>
                <a:spcPts val="500"/>
              </a:spcAft>
              <a:buNone/>
            </a:pPr>
            <a:endParaRPr lang="en-US" sz="2200" dirty="0"/>
          </a:p>
        </p:txBody>
      </p:sp>
      <p:grpSp>
        <p:nvGrpSpPr>
          <p:cNvPr id="35" name="Group 34">
            <a:extLst>
              <a:ext uri="{FF2B5EF4-FFF2-40B4-BE49-F238E27FC236}">
                <a16:creationId xmlns:a16="http://schemas.microsoft.com/office/drawing/2014/main" id="{A6E4FFD8-1744-F452-6273-7F7CE9435103}"/>
              </a:ext>
            </a:extLst>
          </p:cNvPr>
          <p:cNvGrpSpPr/>
          <p:nvPr/>
        </p:nvGrpSpPr>
        <p:grpSpPr>
          <a:xfrm>
            <a:off x="2223247" y="2819399"/>
            <a:ext cx="8556811" cy="369794"/>
            <a:chOff x="2411903" y="2938179"/>
            <a:chExt cx="7461930" cy="318250"/>
          </a:xfrm>
        </p:grpSpPr>
        <p:sp>
          <p:nvSpPr>
            <p:cNvPr id="5" name="Oval 4">
              <a:extLst>
                <a:ext uri="{FF2B5EF4-FFF2-40B4-BE49-F238E27FC236}">
                  <a16:creationId xmlns:a16="http://schemas.microsoft.com/office/drawing/2014/main" id="{7D6BD287-52BB-D413-A349-AC28D56211F4}"/>
                </a:ext>
              </a:extLst>
            </p:cNvPr>
            <p:cNvSpPr/>
            <p:nvPr/>
          </p:nvSpPr>
          <p:spPr>
            <a:xfrm>
              <a:off x="2411903" y="2938180"/>
              <a:ext cx="322729" cy="31824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E103B570-28DB-2EA0-1B19-60AFF4BC6F8B}"/>
                </a:ext>
              </a:extLst>
            </p:cNvPr>
            <p:cNvSpPr/>
            <p:nvPr/>
          </p:nvSpPr>
          <p:spPr>
            <a:xfrm>
              <a:off x="2958355" y="2938181"/>
              <a:ext cx="322729" cy="31824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64A1B1C9-8413-63CF-276B-3CFFCE6C9315}"/>
                </a:ext>
              </a:extLst>
            </p:cNvPr>
            <p:cNvSpPr/>
            <p:nvPr/>
          </p:nvSpPr>
          <p:spPr>
            <a:xfrm>
              <a:off x="3504807" y="2938182"/>
              <a:ext cx="322729" cy="31824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EC4558F5-C532-E80A-A3C1-6ED62F5441E1}"/>
                </a:ext>
              </a:extLst>
            </p:cNvPr>
            <p:cNvSpPr/>
            <p:nvPr/>
          </p:nvSpPr>
          <p:spPr>
            <a:xfrm>
              <a:off x="4597711" y="2938179"/>
              <a:ext cx="322729" cy="31824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B65CF8F-D42B-647C-D10C-29F8A4D1A867}"/>
                </a:ext>
              </a:extLst>
            </p:cNvPr>
            <p:cNvSpPr/>
            <p:nvPr/>
          </p:nvSpPr>
          <p:spPr>
            <a:xfrm>
              <a:off x="4051259" y="2938180"/>
              <a:ext cx="322729" cy="31824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747478EC-7D60-C20D-DFCE-1B19F9C5597A}"/>
                </a:ext>
              </a:extLst>
            </p:cNvPr>
            <p:cNvSpPr/>
            <p:nvPr/>
          </p:nvSpPr>
          <p:spPr>
            <a:xfrm>
              <a:off x="8458200" y="2938182"/>
              <a:ext cx="322729" cy="31824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B216B195-1C9D-4C02-92F6-B2F89E7E3F55}"/>
                </a:ext>
              </a:extLst>
            </p:cNvPr>
            <p:cNvSpPr/>
            <p:nvPr/>
          </p:nvSpPr>
          <p:spPr>
            <a:xfrm>
              <a:off x="9551104" y="2938179"/>
              <a:ext cx="322729" cy="31824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88C66101-4265-848D-2C16-77832CA629AB}"/>
                </a:ext>
              </a:extLst>
            </p:cNvPr>
            <p:cNvSpPr/>
            <p:nvPr/>
          </p:nvSpPr>
          <p:spPr>
            <a:xfrm>
              <a:off x="9004652" y="2938180"/>
              <a:ext cx="322729" cy="31824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3D0C3A02-77C6-1D1F-85FB-83F5A93C27C2}"/>
                </a:ext>
              </a:extLst>
            </p:cNvPr>
            <p:cNvSpPr/>
            <p:nvPr/>
          </p:nvSpPr>
          <p:spPr>
            <a:xfrm>
              <a:off x="5725940" y="2938181"/>
              <a:ext cx="322729" cy="318247"/>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AE2A10AF-2A8D-017F-9932-0B18ABAC2585}"/>
                </a:ext>
              </a:extLst>
            </p:cNvPr>
            <p:cNvSpPr/>
            <p:nvPr/>
          </p:nvSpPr>
          <p:spPr>
            <a:xfrm>
              <a:off x="6272392" y="2938182"/>
              <a:ext cx="322729" cy="318247"/>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6535B746-3E54-85A0-7B2A-D88E315BDEBB}"/>
                </a:ext>
              </a:extLst>
            </p:cNvPr>
            <p:cNvSpPr/>
            <p:nvPr/>
          </p:nvSpPr>
          <p:spPr>
            <a:xfrm>
              <a:off x="7365296" y="2938179"/>
              <a:ext cx="322729" cy="318247"/>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F5ED1E5-91C4-D0CA-C753-4E9BBCB9CA90}"/>
                </a:ext>
              </a:extLst>
            </p:cNvPr>
            <p:cNvSpPr/>
            <p:nvPr/>
          </p:nvSpPr>
          <p:spPr>
            <a:xfrm>
              <a:off x="6818844" y="2938180"/>
              <a:ext cx="322729" cy="318247"/>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72604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5400" dirty="0"/>
              <a:t>Probability Distribution -Discrete &amp; Continuous </a:t>
            </a:r>
          </a:p>
        </p:txBody>
      </p:sp>
      <p:pic>
        <p:nvPicPr>
          <p:cNvPr id="6" name="Picture 5" descr="Let's Unfold the Mystery of Different Probability Distributions!">
            <a:extLst>
              <a:ext uri="{FF2B5EF4-FFF2-40B4-BE49-F238E27FC236}">
                <a16:creationId xmlns:a16="http://schemas.microsoft.com/office/drawing/2014/main" id="{E5B65BD6-983E-B6FF-A8C1-1C99629B0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582" t="1439" r="37058" b="1439"/>
          <a:stretch>
            <a:fillRect/>
          </a:stretch>
        </p:blipFill>
        <p:spPr bwMode="auto">
          <a:xfrm>
            <a:off x="5511801" y="1"/>
            <a:ext cx="6680200" cy="6858000"/>
          </a:xfrm>
          <a:custGeom>
            <a:avLst/>
            <a:gdLst>
              <a:gd name="connsiteX0" fmla="*/ 2560797 w 6680200"/>
              <a:gd name="connsiteY0" fmla="*/ 0 h 6858000"/>
              <a:gd name="connsiteX1" fmla="*/ 6680200 w 6680200"/>
              <a:gd name="connsiteY1" fmla="*/ 0 h 6858000"/>
              <a:gd name="connsiteX2" fmla="*/ 6680200 w 6680200"/>
              <a:gd name="connsiteY2" fmla="*/ 6858000 h 6858000"/>
              <a:gd name="connsiteX3" fmla="*/ 0 w 6680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80200" h="6858000">
                <a:moveTo>
                  <a:pt x="2560797" y="0"/>
                </a:moveTo>
                <a:lnTo>
                  <a:pt x="6680200" y="0"/>
                </a:lnTo>
                <a:lnTo>
                  <a:pt x="66802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535B36BE-57D5-3EEE-429D-DF92AF4EC6EE}"/>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9661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Probability Distribution</a:t>
            </a:r>
          </a:p>
        </p:txBody>
      </p:sp>
      <p:sp>
        <p:nvSpPr>
          <p:cNvPr id="9" name="Content Placeholder 8">
            <a:extLst>
              <a:ext uri="{FF2B5EF4-FFF2-40B4-BE49-F238E27FC236}">
                <a16:creationId xmlns:a16="http://schemas.microsoft.com/office/drawing/2014/main" id="{3C8B3F9B-3816-27D7-8F26-13E18F4AC093}"/>
              </a:ext>
            </a:extLst>
          </p:cNvPr>
          <p:cNvSpPr>
            <a:spLocks noGrp="1"/>
          </p:cNvSpPr>
          <p:nvPr>
            <p:ph idx="1"/>
          </p:nvPr>
        </p:nvSpPr>
        <p:spPr>
          <a:xfrm>
            <a:off x="678883" y="1659835"/>
            <a:ext cx="6919345" cy="4545022"/>
          </a:xfrm>
        </p:spPr>
        <p:txBody>
          <a:bodyPr lIns="0" tIns="0" rIns="0" bIns="0">
            <a:noAutofit/>
          </a:bodyPr>
          <a:lstStyle/>
          <a:p>
            <a:pPr marL="0" indent="0">
              <a:spcBef>
                <a:spcPts val="300"/>
              </a:spcBef>
              <a:spcAft>
                <a:spcPts val="300"/>
              </a:spcAft>
              <a:buNone/>
            </a:pPr>
            <a:r>
              <a:rPr lang="en-US" sz="2200" dirty="0"/>
              <a:t>Probability distributions are mathematical functions that describe the likelihood of different outcomes in a random experiment or process. There are two main types of probability distributions:</a:t>
            </a:r>
            <a:endParaRPr lang="en-US" sz="200" dirty="0"/>
          </a:p>
          <a:p>
            <a:pPr marL="0" indent="0">
              <a:lnSpc>
                <a:spcPct val="100000"/>
              </a:lnSpc>
              <a:spcBef>
                <a:spcPts val="300"/>
              </a:spcBef>
              <a:spcAft>
                <a:spcPts val="300"/>
              </a:spcAft>
              <a:buNone/>
            </a:pPr>
            <a:r>
              <a:rPr lang="en-US" sz="2400" b="1" dirty="0">
                <a:solidFill>
                  <a:schemeClr val="tx1"/>
                </a:solidFill>
              </a:rPr>
              <a:t>Discrete Probability Distribution</a:t>
            </a:r>
            <a:endParaRPr lang="en-US" sz="2200" dirty="0"/>
          </a:p>
          <a:p>
            <a:pPr>
              <a:spcBef>
                <a:spcPts val="300"/>
              </a:spcBef>
              <a:spcAft>
                <a:spcPts val="300"/>
              </a:spcAft>
            </a:pPr>
            <a:r>
              <a:rPr lang="en-US" sz="2200" dirty="0"/>
              <a:t>In a discrete probability distribution, the random variable can take on only distinct, separate values.​</a:t>
            </a:r>
          </a:p>
          <a:p>
            <a:pPr>
              <a:spcBef>
                <a:spcPts val="300"/>
              </a:spcBef>
              <a:spcAft>
                <a:spcPts val="300"/>
              </a:spcAft>
            </a:pPr>
            <a:r>
              <a:rPr lang="en-US" sz="2200" b="1" dirty="0">
                <a:solidFill>
                  <a:schemeClr val="tx1"/>
                </a:solidFill>
                <a:latin typeface="+mn-lt"/>
              </a:rPr>
              <a:t>Probability Mass Function (PMF): </a:t>
            </a:r>
            <a:r>
              <a:rPr lang="en-US" sz="2200" dirty="0"/>
              <a:t>The PMF assigns probabilities to each possible outcome of the discrete random variable. It maps each value to its corresponding probability.​</a:t>
            </a:r>
          </a:p>
          <a:p>
            <a:pPr>
              <a:spcBef>
                <a:spcPts val="300"/>
              </a:spcBef>
              <a:spcAft>
                <a:spcPts val="300"/>
              </a:spcAft>
            </a:pPr>
            <a:r>
              <a:rPr lang="en-US" sz="2200" b="1" dirty="0">
                <a:solidFill>
                  <a:schemeClr val="tx1"/>
                </a:solidFill>
                <a:latin typeface="+mn-lt"/>
              </a:rPr>
              <a:t>Example: </a:t>
            </a:r>
            <a:r>
              <a:rPr lang="en-US" sz="2200" dirty="0"/>
              <a:t>The probability distribution of rolling a fair six-sided die is discrete. The PMF assigns a probability of 1/6 to each possible outcome (1, 2, 3, 4, 5, or 6)​</a:t>
            </a:r>
          </a:p>
        </p:txBody>
      </p:sp>
      <p:graphicFrame>
        <p:nvGraphicFramePr>
          <p:cNvPr id="4" name="Content Placeholder 4">
            <a:extLst>
              <a:ext uri="{FF2B5EF4-FFF2-40B4-BE49-F238E27FC236}">
                <a16:creationId xmlns:a16="http://schemas.microsoft.com/office/drawing/2014/main" id="{58329D78-321D-48EF-C0B9-19B6A7F04AC6}"/>
              </a:ext>
            </a:extLst>
          </p:cNvPr>
          <p:cNvGraphicFramePr>
            <a:graphicFrameLocks/>
          </p:cNvGraphicFramePr>
          <p:nvPr>
            <p:extLst>
              <p:ext uri="{D42A27DB-BD31-4B8C-83A1-F6EECF244321}">
                <p14:modId xmlns:p14="http://schemas.microsoft.com/office/powerpoint/2010/main" val="3926413285"/>
              </p:ext>
            </p:extLst>
          </p:nvPr>
        </p:nvGraphicFramePr>
        <p:xfrm>
          <a:off x="7647535" y="1659835"/>
          <a:ext cx="4257596" cy="43858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49682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Cont…</a:t>
            </a:r>
          </a:p>
        </p:txBody>
      </p:sp>
      <p:sp>
        <p:nvSpPr>
          <p:cNvPr id="7" name="Content Placeholder 6">
            <a:extLst>
              <a:ext uri="{FF2B5EF4-FFF2-40B4-BE49-F238E27FC236}">
                <a16:creationId xmlns:a16="http://schemas.microsoft.com/office/drawing/2014/main" id="{52B00164-892B-87FB-A7FE-70D9BABED577}"/>
              </a:ext>
            </a:extLst>
          </p:cNvPr>
          <p:cNvSpPr>
            <a:spLocks noGrp="1"/>
          </p:cNvSpPr>
          <p:nvPr>
            <p:ph idx="1"/>
          </p:nvPr>
        </p:nvSpPr>
        <p:spPr>
          <a:xfrm>
            <a:off x="678884" y="1659835"/>
            <a:ext cx="10612163" cy="4398066"/>
          </a:xfrm>
        </p:spPr>
        <p:txBody>
          <a:bodyPr lIns="0" tIns="0" rIns="0" bIns="0">
            <a:noAutofit/>
          </a:bodyPr>
          <a:lstStyle/>
          <a:p>
            <a:pPr marL="0" indent="0">
              <a:lnSpc>
                <a:spcPct val="100000"/>
              </a:lnSpc>
              <a:spcBef>
                <a:spcPts val="200"/>
              </a:spcBef>
              <a:spcAft>
                <a:spcPts val="200"/>
              </a:spcAft>
              <a:buNone/>
            </a:pPr>
            <a:r>
              <a:rPr lang="en-US" sz="2200" b="1" dirty="0"/>
              <a:t>Probability Mass Function (PMF)</a:t>
            </a:r>
          </a:p>
          <a:p>
            <a:pPr>
              <a:lnSpc>
                <a:spcPct val="100000"/>
              </a:lnSpc>
              <a:spcBef>
                <a:spcPts val="200"/>
              </a:spcBef>
              <a:spcAft>
                <a:spcPts val="200"/>
              </a:spcAft>
            </a:pPr>
            <a:r>
              <a:rPr lang="en-US" sz="2000" dirty="0"/>
              <a:t>The </a:t>
            </a:r>
            <a:r>
              <a:rPr lang="en-US" sz="2200" b="1" dirty="0"/>
              <a:t>Probability Mass Function (PMF) </a:t>
            </a:r>
            <a:r>
              <a:rPr lang="en-US" sz="2000" dirty="0"/>
              <a:t>is a mathematical function that assigns probabilities to discrete random variables.</a:t>
            </a:r>
          </a:p>
          <a:p>
            <a:pPr>
              <a:lnSpc>
                <a:spcPct val="100000"/>
              </a:lnSpc>
              <a:spcBef>
                <a:spcPts val="200"/>
              </a:spcBef>
              <a:spcAft>
                <a:spcPts val="200"/>
              </a:spcAft>
            </a:pPr>
            <a:r>
              <a:rPr lang="en-US" sz="2000" dirty="0"/>
              <a:t>The PMF provides the probability of a specific value occurring for a discrete random variable. </a:t>
            </a:r>
          </a:p>
          <a:p>
            <a:pPr>
              <a:lnSpc>
                <a:spcPct val="100000"/>
              </a:lnSpc>
              <a:spcBef>
                <a:spcPts val="200"/>
              </a:spcBef>
              <a:spcAft>
                <a:spcPts val="200"/>
              </a:spcAft>
            </a:pPr>
            <a:r>
              <a:rPr lang="en-US" sz="2000" dirty="0"/>
              <a:t>The PMF is typically denoted as P(X = x), where X is the random variable and "x" represents a specific value. PMF assigns a probability of 1/6 to each possible outcome (1, 2, 3, 4, 5, or 6)​</a:t>
            </a:r>
          </a:p>
          <a:p>
            <a:pPr>
              <a:lnSpc>
                <a:spcPct val="100000"/>
              </a:lnSpc>
              <a:spcBef>
                <a:spcPts val="200"/>
              </a:spcBef>
              <a:spcAft>
                <a:spcPts val="200"/>
              </a:spcAft>
            </a:pPr>
            <a:endParaRPr lang="en-US" sz="200" dirty="0"/>
          </a:p>
          <a:p>
            <a:pPr marL="0" indent="0">
              <a:lnSpc>
                <a:spcPct val="100000"/>
              </a:lnSpc>
              <a:spcBef>
                <a:spcPts val="200"/>
              </a:spcBef>
              <a:spcAft>
                <a:spcPts val="200"/>
              </a:spcAft>
              <a:buNone/>
            </a:pPr>
            <a:r>
              <a:rPr lang="en-US" sz="2000" dirty="0"/>
              <a:t>P(X=x)=(Total number of possible outcomes) / (Number of favorable outcomes for x)</a:t>
            </a:r>
          </a:p>
          <a:p>
            <a:pPr marL="0" indent="0">
              <a:lnSpc>
                <a:spcPct val="100000"/>
              </a:lnSpc>
              <a:spcBef>
                <a:spcPts val="200"/>
              </a:spcBef>
              <a:spcAft>
                <a:spcPts val="200"/>
              </a:spcAft>
              <a:buNone/>
            </a:pPr>
            <a:endParaRPr lang="en-US" sz="200" dirty="0"/>
          </a:p>
          <a:p>
            <a:pPr marL="0" indent="0">
              <a:lnSpc>
                <a:spcPct val="100000"/>
              </a:lnSpc>
              <a:spcBef>
                <a:spcPts val="200"/>
              </a:spcBef>
              <a:spcAft>
                <a:spcPts val="200"/>
              </a:spcAft>
              <a:buNone/>
            </a:pPr>
            <a:r>
              <a:rPr lang="en-US" sz="2400" b="1" dirty="0"/>
              <a:t>For example, </a:t>
            </a:r>
            <a:r>
              <a:rPr lang="en-US" sz="2000" dirty="0"/>
              <a:t>if you want to calculate the probability of rolling a 3 on a fair six-sided die (a discrete random variable), the PMF formula would be:</a:t>
            </a:r>
          </a:p>
          <a:p>
            <a:pPr marL="0" indent="0">
              <a:lnSpc>
                <a:spcPct val="100000"/>
              </a:lnSpc>
              <a:spcBef>
                <a:spcPts val="200"/>
              </a:spcBef>
              <a:spcAft>
                <a:spcPts val="200"/>
              </a:spcAft>
              <a:buNone/>
            </a:pPr>
            <a:r>
              <a:rPr lang="en-US" sz="2000" dirty="0"/>
              <a:t>P(X=3) = 1 / 6 </a:t>
            </a:r>
          </a:p>
          <a:p>
            <a:pPr marL="0" indent="0">
              <a:lnSpc>
                <a:spcPct val="100000"/>
              </a:lnSpc>
              <a:spcBef>
                <a:spcPts val="200"/>
              </a:spcBef>
              <a:spcAft>
                <a:spcPts val="200"/>
              </a:spcAft>
              <a:buNone/>
            </a:pPr>
            <a:endParaRPr lang="en-US" sz="200" dirty="0"/>
          </a:p>
          <a:p>
            <a:pPr marL="0" indent="0">
              <a:lnSpc>
                <a:spcPct val="100000"/>
              </a:lnSpc>
              <a:spcBef>
                <a:spcPts val="200"/>
              </a:spcBef>
              <a:spcAft>
                <a:spcPts val="200"/>
              </a:spcAft>
              <a:buNone/>
            </a:pPr>
            <a:r>
              <a:rPr lang="en-US" sz="2000" dirty="0"/>
              <a:t>This formula indicates that there is one favorable outcome (rolling a 3) out of six possible outcomes when rolling a fair six-sided die, so the probability of rolling a 3 is 1/6</a:t>
            </a:r>
          </a:p>
          <a:p>
            <a:pPr marL="0" indent="0">
              <a:lnSpc>
                <a:spcPct val="120000"/>
              </a:lnSpc>
              <a:spcBef>
                <a:spcPts val="300"/>
              </a:spcBef>
              <a:spcAft>
                <a:spcPts val="300"/>
              </a:spcAft>
              <a:buNone/>
            </a:pPr>
            <a:endParaRPr lang="en-IN" sz="2200" dirty="0"/>
          </a:p>
        </p:txBody>
      </p:sp>
    </p:spTree>
    <p:extLst>
      <p:ext uri="{BB962C8B-B14F-4D97-AF65-F5344CB8AC3E}">
        <p14:creationId xmlns:p14="http://schemas.microsoft.com/office/powerpoint/2010/main" val="1568441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a:xfrm>
            <a:off x="678883" y="397477"/>
            <a:ext cx="10834234" cy="612775"/>
          </a:xfrm>
        </p:spPr>
        <p:txBody>
          <a:bodyPr>
            <a:normAutofit/>
          </a:bodyPr>
          <a:lstStyle/>
          <a:p>
            <a:r>
              <a:rPr lang="en-US" dirty="0"/>
              <a:t>Cont…</a:t>
            </a:r>
          </a:p>
        </p:txBody>
      </p:sp>
      <p:pic>
        <p:nvPicPr>
          <p:cNvPr id="6" name="Picture 5">
            <a:extLst>
              <a:ext uri="{FF2B5EF4-FFF2-40B4-BE49-F238E27FC236}">
                <a16:creationId xmlns:a16="http://schemas.microsoft.com/office/drawing/2014/main" id="{01724C12-EC02-85B4-1B6C-C6834C980E93}"/>
              </a:ext>
            </a:extLst>
          </p:cNvPr>
          <p:cNvPicPr>
            <a:picLocks noChangeAspect="1"/>
          </p:cNvPicPr>
          <p:nvPr/>
        </p:nvPicPr>
        <p:blipFill rotWithShape="1">
          <a:blip r:embed="rId2"/>
          <a:srcRect l="6304" t="9347" r="6985" b="11699"/>
          <a:stretch/>
        </p:blipFill>
        <p:spPr>
          <a:xfrm>
            <a:off x="1707777" y="1010252"/>
            <a:ext cx="8939600" cy="5087470"/>
          </a:xfrm>
          <a:prstGeom prst="rect">
            <a:avLst/>
          </a:prstGeom>
        </p:spPr>
      </p:pic>
    </p:spTree>
    <p:extLst>
      <p:ext uri="{BB962C8B-B14F-4D97-AF65-F5344CB8AC3E}">
        <p14:creationId xmlns:p14="http://schemas.microsoft.com/office/powerpoint/2010/main" val="1759850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Cont…</a:t>
            </a:r>
          </a:p>
        </p:txBody>
      </p:sp>
      <p:sp>
        <p:nvSpPr>
          <p:cNvPr id="9" name="Content Placeholder 8">
            <a:extLst>
              <a:ext uri="{FF2B5EF4-FFF2-40B4-BE49-F238E27FC236}">
                <a16:creationId xmlns:a16="http://schemas.microsoft.com/office/drawing/2014/main" id="{3C8B3F9B-3816-27D7-8F26-13E18F4AC093}"/>
              </a:ext>
            </a:extLst>
          </p:cNvPr>
          <p:cNvSpPr>
            <a:spLocks noGrp="1"/>
          </p:cNvSpPr>
          <p:nvPr>
            <p:ph idx="1"/>
          </p:nvPr>
        </p:nvSpPr>
        <p:spPr>
          <a:xfrm>
            <a:off x="678884" y="1659835"/>
            <a:ext cx="6364173" cy="4398066"/>
          </a:xfrm>
        </p:spPr>
        <p:txBody>
          <a:bodyPr lIns="0" tIns="0" rIns="0" bIns="0">
            <a:noAutofit/>
          </a:bodyPr>
          <a:lstStyle/>
          <a:p>
            <a:pPr marL="0" indent="0">
              <a:buNone/>
            </a:pPr>
            <a:r>
              <a:rPr lang="en-US" sz="2400" b="1" dirty="0"/>
              <a:t>Continuous Probability Distribution</a:t>
            </a:r>
          </a:p>
          <a:p>
            <a:r>
              <a:rPr lang="en-US" sz="2200" dirty="0"/>
              <a:t>In a continuous probability distribution, the random variable can take on an infinite number of values within a given range.</a:t>
            </a:r>
          </a:p>
          <a:p>
            <a:r>
              <a:rPr lang="en-US" sz="2200" b="1" dirty="0"/>
              <a:t>Probability Density Function (PDF): </a:t>
            </a:r>
            <a:r>
              <a:rPr lang="en-US" sz="2200" dirty="0"/>
              <a:t>The PDF specifies the relative likelihood of the random variable falling within a range of values. Unlike the PMF, it doesn't provide probabilities for specific values but for ranges.</a:t>
            </a:r>
          </a:p>
          <a:p>
            <a:r>
              <a:rPr lang="en-US" sz="2200" b="1" dirty="0"/>
              <a:t>Example</a:t>
            </a:r>
            <a:r>
              <a:rPr lang="en-US" sz="2200" dirty="0"/>
              <a:t>: The normal distribution, also known as the Gaussian distribution, is continuous. The PDF describes how likely it is for a continuous variable (e.g., weight) to fall within a specific range of values.</a:t>
            </a:r>
          </a:p>
        </p:txBody>
      </p:sp>
      <p:pic>
        <p:nvPicPr>
          <p:cNvPr id="3" name="Picture 2" descr="Continuous Probability Distributions for Machine Learning -  MachineLearningMastery.com">
            <a:extLst>
              <a:ext uri="{FF2B5EF4-FFF2-40B4-BE49-F238E27FC236}">
                <a16:creationId xmlns:a16="http://schemas.microsoft.com/office/drawing/2014/main" id="{B19DAE86-BE72-17F3-52F8-D6836413A7CA}"/>
              </a:ext>
            </a:extLst>
          </p:cNvPr>
          <p:cNvPicPr>
            <a:picLocks noChangeAspect="1"/>
          </p:cNvPicPr>
          <p:nvPr/>
        </p:nvPicPr>
        <p:blipFill rotWithShape="1">
          <a:blip r:embed="rId2">
            <a:clrChange>
              <a:clrFrom>
                <a:srgbClr val="FFFFFF"/>
              </a:clrFrom>
              <a:clrTo>
                <a:srgbClr val="FFFFFF">
                  <a:alpha val="0"/>
                </a:srgbClr>
              </a:clrTo>
            </a:clrChange>
          </a:blip>
          <a:srcRect l="5613" t="11933" r="9867" b="4804"/>
          <a:stretch/>
        </p:blipFill>
        <p:spPr>
          <a:xfrm>
            <a:off x="7435437" y="1988880"/>
            <a:ext cx="4372087" cy="3233992"/>
          </a:xfrm>
          <a:prstGeom prst="rect">
            <a:avLst/>
          </a:prstGeom>
        </p:spPr>
      </p:pic>
    </p:spTree>
    <p:extLst>
      <p:ext uri="{BB962C8B-B14F-4D97-AF65-F5344CB8AC3E}">
        <p14:creationId xmlns:p14="http://schemas.microsoft.com/office/powerpoint/2010/main" val="2871237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B76D35-E7B3-08EE-C417-49514676AE07}"/>
              </a:ext>
            </a:extLst>
          </p:cNvPr>
          <p:cNvSpPr txBox="1">
            <a:spLocks/>
          </p:cNvSpPr>
          <p:nvPr/>
        </p:nvSpPr>
        <p:spPr>
          <a:xfrm>
            <a:off x="678883" y="231631"/>
            <a:ext cx="10834234" cy="6127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dirty="0"/>
              <a:t>Cont…</a:t>
            </a:r>
          </a:p>
        </p:txBody>
      </p:sp>
      <p:pic>
        <p:nvPicPr>
          <p:cNvPr id="8" name="Picture 7">
            <a:extLst>
              <a:ext uri="{FF2B5EF4-FFF2-40B4-BE49-F238E27FC236}">
                <a16:creationId xmlns:a16="http://schemas.microsoft.com/office/drawing/2014/main" id="{15294F2A-7AF2-3212-6676-1F2261BD2163}"/>
              </a:ext>
            </a:extLst>
          </p:cNvPr>
          <p:cNvPicPr>
            <a:picLocks noChangeAspect="1"/>
          </p:cNvPicPr>
          <p:nvPr/>
        </p:nvPicPr>
        <p:blipFill rotWithShape="1">
          <a:blip r:embed="rId2"/>
          <a:srcRect l="8374" t="9412" r="6943" b="13419"/>
          <a:stretch/>
        </p:blipFill>
        <p:spPr>
          <a:xfrm>
            <a:off x="1450041" y="829487"/>
            <a:ext cx="9128312" cy="5199025"/>
          </a:xfrm>
          <a:prstGeom prst="rect">
            <a:avLst/>
          </a:prstGeom>
        </p:spPr>
      </p:pic>
    </p:spTree>
    <p:extLst>
      <p:ext uri="{BB962C8B-B14F-4D97-AF65-F5344CB8AC3E}">
        <p14:creationId xmlns:p14="http://schemas.microsoft.com/office/powerpoint/2010/main" val="1469097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5400" dirty="0"/>
              <a:t>Normal Distribution &amp; Properties </a:t>
            </a:r>
          </a:p>
        </p:txBody>
      </p:sp>
      <p:pic>
        <p:nvPicPr>
          <p:cNvPr id="6" name="Picture 5" descr="Normal Distribution">
            <a:extLst>
              <a:ext uri="{FF2B5EF4-FFF2-40B4-BE49-F238E27FC236}">
                <a16:creationId xmlns:a16="http://schemas.microsoft.com/office/drawing/2014/main" id="{220307FF-D375-46C4-CD8A-EF7404FD3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149" t="93"/>
          <a:stretch>
            <a:fillRect/>
          </a:stretch>
        </p:blipFill>
        <p:spPr bwMode="auto">
          <a:xfrm>
            <a:off x="5514174" y="1"/>
            <a:ext cx="6677827" cy="6851650"/>
          </a:xfrm>
          <a:custGeom>
            <a:avLst/>
            <a:gdLst>
              <a:gd name="connsiteX0" fmla="*/ 2558425 w 6677827"/>
              <a:gd name="connsiteY0" fmla="*/ 0 h 6851650"/>
              <a:gd name="connsiteX1" fmla="*/ 6677827 w 6677827"/>
              <a:gd name="connsiteY1" fmla="*/ 0 h 6851650"/>
              <a:gd name="connsiteX2" fmla="*/ 6677827 w 6677827"/>
              <a:gd name="connsiteY2" fmla="*/ 6851650 h 6851650"/>
              <a:gd name="connsiteX3" fmla="*/ 0 w 6677827"/>
              <a:gd name="connsiteY3" fmla="*/ 6851650 h 6851650"/>
            </a:gdLst>
            <a:ahLst/>
            <a:cxnLst>
              <a:cxn ang="0">
                <a:pos x="connsiteX0" y="connsiteY0"/>
              </a:cxn>
              <a:cxn ang="0">
                <a:pos x="connsiteX1" y="connsiteY1"/>
              </a:cxn>
              <a:cxn ang="0">
                <a:pos x="connsiteX2" y="connsiteY2"/>
              </a:cxn>
              <a:cxn ang="0">
                <a:pos x="connsiteX3" y="connsiteY3"/>
              </a:cxn>
            </a:cxnLst>
            <a:rect l="l" t="t" r="r" b="b"/>
            <a:pathLst>
              <a:path w="6677827" h="6851650">
                <a:moveTo>
                  <a:pt x="2558425" y="0"/>
                </a:moveTo>
                <a:lnTo>
                  <a:pt x="6677827" y="0"/>
                </a:lnTo>
                <a:lnTo>
                  <a:pt x="6677827" y="6851650"/>
                </a:lnTo>
                <a:lnTo>
                  <a:pt x="0" y="6851650"/>
                </a:lnTo>
                <a:close/>
              </a:path>
            </a:pathLst>
          </a:custGeom>
          <a:noFill/>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FF66F864-C318-05CA-E8A5-7C8992B9AA21}"/>
              </a:ext>
            </a:extLst>
          </p:cNvPr>
          <p:cNvSpPr/>
          <p:nvPr/>
        </p:nvSpPr>
        <p:spPr>
          <a:xfrm>
            <a:off x="5514174" y="-6349"/>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37873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Normal Distribution</a:t>
            </a:r>
          </a:p>
        </p:txBody>
      </p:sp>
      <p:sp>
        <p:nvSpPr>
          <p:cNvPr id="9" name="Content Placeholder 8">
            <a:extLst>
              <a:ext uri="{FF2B5EF4-FFF2-40B4-BE49-F238E27FC236}">
                <a16:creationId xmlns:a16="http://schemas.microsoft.com/office/drawing/2014/main" id="{3C8B3F9B-3816-27D7-8F26-13E18F4AC093}"/>
              </a:ext>
            </a:extLst>
          </p:cNvPr>
          <p:cNvSpPr>
            <a:spLocks noGrp="1"/>
          </p:cNvSpPr>
          <p:nvPr>
            <p:ph idx="1"/>
          </p:nvPr>
        </p:nvSpPr>
        <p:spPr/>
        <p:txBody>
          <a:bodyPr lIns="0" tIns="0" rIns="0" bIns="0">
            <a:noAutofit/>
          </a:bodyPr>
          <a:lstStyle/>
          <a:p>
            <a:pPr marL="0" indent="0">
              <a:buNone/>
            </a:pPr>
            <a:r>
              <a:rPr lang="en-US" sz="2200" dirty="0"/>
              <a:t>The normal distribution, also known as the Gaussian distribution or bell curve, is a fundamental probability distribution used in statistics and probability theory. It has several defining properties</a:t>
            </a:r>
          </a:p>
          <a:p>
            <a:r>
              <a:rPr lang="en-US" sz="2200" b="1" dirty="0">
                <a:solidFill>
                  <a:schemeClr val="tx1"/>
                </a:solidFill>
              </a:rPr>
              <a:t>Symmetry: </a:t>
            </a:r>
            <a:r>
              <a:rPr lang="en-US" sz="2200" dirty="0"/>
              <a:t>It's symmetric, with equal likelihood on both sides of the mean.</a:t>
            </a:r>
          </a:p>
          <a:p>
            <a:r>
              <a:rPr lang="en-US" sz="2200" b="1" dirty="0">
                <a:solidFill>
                  <a:schemeClr val="tx1"/>
                </a:solidFill>
              </a:rPr>
              <a:t>Bell-shaped: </a:t>
            </a:r>
            <a:r>
              <a:rPr lang="en-US" sz="2200" dirty="0"/>
              <a:t>It forms a bell-shaped curve, peaking at the mean.</a:t>
            </a:r>
          </a:p>
          <a:p>
            <a:r>
              <a:rPr lang="en-US" sz="2200" b="1" dirty="0">
                <a:solidFill>
                  <a:schemeClr val="tx1"/>
                </a:solidFill>
              </a:rPr>
              <a:t>Mean and Std. Deviation: </a:t>
            </a:r>
            <a:r>
              <a:rPr lang="en-US" sz="2200" dirty="0"/>
              <a:t>Fully characterized by mean (μ) and standard deviation (σ).</a:t>
            </a:r>
          </a:p>
          <a:p>
            <a:r>
              <a:rPr lang="en-US" sz="2200" b="1" dirty="0">
                <a:solidFill>
                  <a:schemeClr val="tx1"/>
                </a:solidFill>
              </a:rPr>
              <a:t>Continuous: </a:t>
            </a:r>
            <a:r>
              <a:rPr lang="en-US" sz="2200" dirty="0"/>
              <a:t>It's a continuous distribution, taking infinite values in a range.</a:t>
            </a:r>
          </a:p>
          <a:p>
            <a:pPr marL="0" indent="0">
              <a:buNone/>
            </a:pPr>
            <a:endParaRPr lang="en-US" sz="2200" dirty="0"/>
          </a:p>
        </p:txBody>
      </p:sp>
      <p:pic>
        <p:nvPicPr>
          <p:cNvPr id="5" name="Graphic 4" descr="Normal Distribution">
            <a:extLst>
              <a:ext uri="{FF2B5EF4-FFF2-40B4-BE49-F238E27FC236}">
                <a16:creationId xmlns:a16="http://schemas.microsoft.com/office/drawing/2014/main" id="{61F779AB-7E40-4127-8B51-46A2D00090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728" y="4103914"/>
            <a:ext cx="5441824" cy="2463540"/>
          </a:xfrm>
          <a:prstGeom prst="rect">
            <a:avLst/>
          </a:prstGeom>
        </p:spPr>
      </p:pic>
    </p:spTree>
    <p:extLst>
      <p:ext uri="{BB962C8B-B14F-4D97-AF65-F5344CB8AC3E}">
        <p14:creationId xmlns:p14="http://schemas.microsoft.com/office/powerpoint/2010/main" val="684218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Normal Distribution</a:t>
            </a:r>
          </a:p>
        </p:txBody>
      </p:sp>
      <p:sp>
        <p:nvSpPr>
          <p:cNvPr id="9" name="Content Placeholder 8">
            <a:extLst>
              <a:ext uri="{FF2B5EF4-FFF2-40B4-BE49-F238E27FC236}">
                <a16:creationId xmlns:a16="http://schemas.microsoft.com/office/drawing/2014/main" id="{3C8B3F9B-3816-27D7-8F26-13E18F4AC093}"/>
              </a:ext>
            </a:extLst>
          </p:cNvPr>
          <p:cNvSpPr>
            <a:spLocks noGrp="1"/>
          </p:cNvSpPr>
          <p:nvPr>
            <p:ph idx="1"/>
          </p:nvPr>
        </p:nvSpPr>
        <p:spPr>
          <a:xfrm>
            <a:off x="678884" y="1659835"/>
            <a:ext cx="6647467" cy="4969565"/>
          </a:xfrm>
        </p:spPr>
        <p:txBody>
          <a:bodyPr lIns="0" tIns="0" rIns="0" bIns="0" numCol="1">
            <a:noAutofit/>
          </a:bodyPr>
          <a:lstStyle/>
          <a:p>
            <a:pPr marL="0" indent="0">
              <a:lnSpc>
                <a:spcPct val="100000"/>
              </a:lnSpc>
              <a:spcBef>
                <a:spcPts val="400"/>
              </a:spcBef>
              <a:spcAft>
                <a:spcPts val="400"/>
              </a:spcAft>
              <a:buNone/>
            </a:pPr>
            <a:r>
              <a:rPr lang="en-US" sz="2200" b="1" dirty="0">
                <a:solidFill>
                  <a:schemeClr val="tx1"/>
                </a:solidFill>
              </a:rPr>
              <a:t>Empirical Rule</a:t>
            </a:r>
            <a:endParaRPr lang="en-US" sz="2000" dirty="0"/>
          </a:p>
          <a:p>
            <a:pPr marL="0" indent="0">
              <a:lnSpc>
                <a:spcPct val="100000"/>
              </a:lnSpc>
              <a:spcBef>
                <a:spcPts val="400"/>
              </a:spcBef>
              <a:spcAft>
                <a:spcPts val="400"/>
              </a:spcAft>
              <a:buNone/>
            </a:pPr>
            <a:r>
              <a:rPr lang="en-US" sz="2200" dirty="0"/>
              <a:t>Using 1 standard deviation, the Empirical Rule states that,</a:t>
            </a:r>
          </a:p>
          <a:p>
            <a:pPr>
              <a:lnSpc>
                <a:spcPct val="100000"/>
              </a:lnSpc>
              <a:spcBef>
                <a:spcPts val="400"/>
              </a:spcBef>
              <a:spcAft>
                <a:spcPts val="400"/>
              </a:spcAft>
            </a:pPr>
            <a:r>
              <a:rPr lang="en-US" sz="2200" dirty="0"/>
              <a:t>Approximately </a:t>
            </a:r>
            <a:r>
              <a:rPr lang="en-US" sz="2200" b="1" dirty="0">
                <a:solidFill>
                  <a:schemeClr val="tx1"/>
                </a:solidFill>
              </a:rPr>
              <a:t>68% </a:t>
            </a:r>
            <a:r>
              <a:rPr lang="en-US" sz="2200" dirty="0"/>
              <a:t>of the data falls within one standard deviation of the mean. (i.e., Between Mean- one Standard Deviation and Mean + one standard deviation)</a:t>
            </a:r>
          </a:p>
          <a:p>
            <a:pPr>
              <a:lnSpc>
                <a:spcPct val="100000"/>
              </a:lnSpc>
              <a:spcBef>
                <a:spcPts val="400"/>
              </a:spcBef>
              <a:spcAft>
                <a:spcPts val="400"/>
              </a:spcAft>
            </a:pPr>
            <a:r>
              <a:rPr lang="en-US" sz="2200" dirty="0"/>
              <a:t>Approximately </a:t>
            </a:r>
            <a:r>
              <a:rPr lang="en-US" sz="2200" b="1" dirty="0">
                <a:solidFill>
                  <a:schemeClr val="tx1"/>
                </a:solidFill>
              </a:rPr>
              <a:t>95% </a:t>
            </a:r>
            <a:r>
              <a:rPr lang="en-US" sz="2200" dirty="0"/>
              <a:t>of the data falls within two standard deviations of the mean. (i.e., Between Mean- two Standard Deviation and Mean + two standard deviations)</a:t>
            </a:r>
          </a:p>
          <a:p>
            <a:pPr>
              <a:lnSpc>
                <a:spcPct val="100000"/>
              </a:lnSpc>
              <a:spcBef>
                <a:spcPts val="400"/>
              </a:spcBef>
              <a:spcAft>
                <a:spcPts val="400"/>
              </a:spcAft>
            </a:pPr>
            <a:r>
              <a:rPr lang="en-US" sz="2200" dirty="0"/>
              <a:t>Approximately </a:t>
            </a:r>
            <a:r>
              <a:rPr lang="en-US" sz="2200" b="1" dirty="0">
                <a:solidFill>
                  <a:schemeClr val="tx1"/>
                </a:solidFill>
              </a:rPr>
              <a:t>99.7% </a:t>
            </a:r>
            <a:r>
              <a:rPr lang="en-US" sz="2200" dirty="0"/>
              <a:t>of the data fall within three standard deviations of the mean. (i.e., Between Mean- three Standard Deviation and Mean + three standard deviations)</a:t>
            </a:r>
          </a:p>
        </p:txBody>
      </p:sp>
      <p:pic>
        <p:nvPicPr>
          <p:cNvPr id="3" name="Picture 2" descr="Empirical Rule Approximations">
            <a:extLst>
              <a:ext uri="{FF2B5EF4-FFF2-40B4-BE49-F238E27FC236}">
                <a16:creationId xmlns:a16="http://schemas.microsoft.com/office/drawing/2014/main" id="{0EDF2449-4B8E-6FF9-62DE-8DF6EC2D0514}"/>
              </a:ext>
            </a:extLst>
          </p:cNvPr>
          <p:cNvPicPr>
            <a:picLocks noChangeAspect="1"/>
          </p:cNvPicPr>
          <p:nvPr/>
        </p:nvPicPr>
        <p:blipFill rotWithShape="1">
          <a:blip r:embed="rId2">
            <a:clrChange>
              <a:clrFrom>
                <a:srgbClr val="FFFFFF"/>
              </a:clrFrom>
              <a:clrTo>
                <a:srgbClr val="FFFFFF">
                  <a:alpha val="0"/>
                </a:srgbClr>
              </a:clrTo>
            </a:clrChange>
          </a:blip>
          <a:srcRect l="9623" t="9712" r="9142" b="-180"/>
          <a:stretch/>
        </p:blipFill>
        <p:spPr>
          <a:xfrm>
            <a:off x="6662335" y="2344624"/>
            <a:ext cx="4850781" cy="2949337"/>
          </a:xfrm>
          <a:prstGeom prst="rect">
            <a:avLst/>
          </a:prstGeom>
        </p:spPr>
      </p:pic>
    </p:spTree>
    <p:extLst>
      <p:ext uri="{BB962C8B-B14F-4D97-AF65-F5344CB8AC3E}">
        <p14:creationId xmlns:p14="http://schemas.microsoft.com/office/powerpoint/2010/main" val="347050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678884" y="603666"/>
            <a:ext cx="10834234" cy="612775"/>
          </a:xfrm>
        </p:spPr>
        <p:txBody>
          <a:bodyPr/>
          <a:lstStyle/>
          <a:p>
            <a:r>
              <a:rPr lang="en-IN" dirty="0"/>
              <a:t>Agenda</a:t>
            </a:r>
          </a:p>
        </p:txBody>
      </p:sp>
      <p:sp>
        <p:nvSpPr>
          <p:cNvPr id="6" name="Content Placeholder 2">
            <a:extLst>
              <a:ext uri="{FF2B5EF4-FFF2-40B4-BE49-F238E27FC236}">
                <a16:creationId xmlns:a16="http://schemas.microsoft.com/office/drawing/2014/main" id="{7216F383-8E64-5EDF-F460-8E0584971A4F}"/>
              </a:ext>
            </a:extLst>
          </p:cNvPr>
          <p:cNvSpPr>
            <a:spLocks noGrp="1"/>
          </p:cNvSpPr>
          <p:nvPr>
            <p:ph idx="1"/>
          </p:nvPr>
        </p:nvSpPr>
        <p:spPr>
          <a:xfrm>
            <a:off x="679450" y="1660525"/>
            <a:ext cx="10833100" cy="4381046"/>
          </a:xfrm>
        </p:spPr>
        <p:txBody>
          <a:bodyPr lIns="0" tIns="0" rIns="0" bIns="0" numCol="2" spcCol="720000">
            <a:noAutofit/>
          </a:bodyPr>
          <a:lstStyle/>
          <a:p>
            <a:pPr>
              <a:lnSpc>
                <a:spcPct val="100000"/>
              </a:lnSpc>
            </a:pPr>
            <a:r>
              <a:rPr lang="en-US" sz="2400" dirty="0"/>
              <a:t>Define Statistics &amp; Its Importance. </a:t>
            </a:r>
          </a:p>
          <a:p>
            <a:pPr>
              <a:lnSpc>
                <a:spcPct val="100000"/>
              </a:lnSpc>
            </a:pPr>
            <a:r>
              <a:rPr lang="en-US" sz="2400" b="1" dirty="0"/>
              <a:t>Types Of Data</a:t>
            </a:r>
            <a:r>
              <a:rPr lang="en-US" sz="2400" dirty="0"/>
              <a:t>: Categorical And Numerical. </a:t>
            </a:r>
          </a:p>
          <a:p>
            <a:pPr>
              <a:lnSpc>
                <a:spcPct val="100000"/>
              </a:lnSpc>
            </a:pPr>
            <a:r>
              <a:rPr lang="en-US" sz="2400" dirty="0"/>
              <a:t>Inferential And Descriptive Statistics </a:t>
            </a:r>
          </a:p>
          <a:p>
            <a:pPr>
              <a:lnSpc>
                <a:spcPct val="100000"/>
              </a:lnSpc>
            </a:pPr>
            <a:r>
              <a:rPr lang="en-US" sz="2400" b="1" dirty="0"/>
              <a:t>Measure Of Central Tendency</a:t>
            </a:r>
            <a:r>
              <a:rPr lang="en-US" sz="2400" dirty="0"/>
              <a:t>: Mean, Median, Mode. </a:t>
            </a:r>
          </a:p>
          <a:p>
            <a:pPr>
              <a:lnSpc>
                <a:spcPct val="100000"/>
              </a:lnSpc>
            </a:pPr>
            <a:r>
              <a:rPr lang="en-US" sz="2400" b="1" dirty="0"/>
              <a:t>Measure Of Dispersion</a:t>
            </a:r>
            <a:r>
              <a:rPr lang="en-US" sz="2400" dirty="0"/>
              <a:t>: Variance &amp; Standard Deviation </a:t>
            </a:r>
          </a:p>
          <a:p>
            <a:pPr>
              <a:lnSpc>
                <a:spcPct val="100000"/>
              </a:lnSpc>
            </a:pPr>
            <a:r>
              <a:rPr lang="en-US" sz="2400" b="1" dirty="0"/>
              <a:t>Probability</a:t>
            </a:r>
            <a:r>
              <a:rPr lang="en-US" sz="2400" dirty="0"/>
              <a:t> Basics, It's Rules &amp; Notation </a:t>
            </a:r>
          </a:p>
          <a:p>
            <a:pPr>
              <a:lnSpc>
                <a:spcPct val="100000"/>
              </a:lnSpc>
            </a:pPr>
            <a:r>
              <a:rPr lang="en-US" sz="2400" b="1" dirty="0"/>
              <a:t>Probability Distribution </a:t>
            </a:r>
            <a:r>
              <a:rPr lang="en-US" sz="2400" dirty="0"/>
              <a:t>-Discrete &amp; Continuous </a:t>
            </a:r>
          </a:p>
          <a:p>
            <a:pPr>
              <a:lnSpc>
                <a:spcPct val="100000"/>
              </a:lnSpc>
            </a:pPr>
            <a:r>
              <a:rPr lang="en-US" sz="2400" dirty="0"/>
              <a:t>Normal Distribution &amp; Properties </a:t>
            </a:r>
          </a:p>
          <a:p>
            <a:pPr>
              <a:lnSpc>
                <a:spcPct val="100000"/>
              </a:lnSpc>
            </a:pPr>
            <a:r>
              <a:rPr lang="en-US" sz="2400" b="1" dirty="0"/>
              <a:t>Central Limit Theorem </a:t>
            </a:r>
            <a:r>
              <a:rPr lang="en-US" sz="2400" dirty="0"/>
              <a:t>&amp; Its Importance </a:t>
            </a:r>
          </a:p>
          <a:p>
            <a:pPr>
              <a:lnSpc>
                <a:spcPct val="100000"/>
              </a:lnSpc>
            </a:pPr>
            <a:r>
              <a:rPr lang="en-US" sz="2400" dirty="0"/>
              <a:t>Skewness &amp; T-distributions</a:t>
            </a:r>
          </a:p>
        </p:txBody>
      </p:sp>
    </p:spTree>
    <p:extLst>
      <p:ext uri="{BB962C8B-B14F-4D97-AF65-F5344CB8AC3E}">
        <p14:creationId xmlns:p14="http://schemas.microsoft.com/office/powerpoint/2010/main" val="3800013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Standard Normal Distribution</a:t>
            </a:r>
          </a:p>
        </p:txBody>
      </p:sp>
      <p:sp>
        <p:nvSpPr>
          <p:cNvPr id="9" name="Content Placeholder 8">
            <a:extLst>
              <a:ext uri="{FF2B5EF4-FFF2-40B4-BE49-F238E27FC236}">
                <a16:creationId xmlns:a16="http://schemas.microsoft.com/office/drawing/2014/main" id="{3C8B3F9B-3816-27D7-8F26-13E18F4AC093}"/>
              </a:ext>
            </a:extLst>
          </p:cNvPr>
          <p:cNvSpPr>
            <a:spLocks noGrp="1"/>
          </p:cNvSpPr>
          <p:nvPr>
            <p:ph idx="1"/>
          </p:nvPr>
        </p:nvSpPr>
        <p:spPr>
          <a:xfrm>
            <a:off x="678884" y="1659835"/>
            <a:ext cx="7245916" cy="4969565"/>
          </a:xfrm>
        </p:spPr>
        <p:txBody>
          <a:bodyPr lIns="0" tIns="0" rIns="0" bIns="0" numCol="1">
            <a:noAutofit/>
          </a:bodyPr>
          <a:lstStyle/>
          <a:p>
            <a:pPr marL="0" indent="0">
              <a:lnSpc>
                <a:spcPct val="100000"/>
              </a:lnSpc>
              <a:spcBef>
                <a:spcPts val="200"/>
              </a:spcBef>
              <a:spcAft>
                <a:spcPts val="200"/>
              </a:spcAft>
              <a:buNone/>
            </a:pPr>
            <a:r>
              <a:rPr lang="en-US" sz="2200" dirty="0"/>
              <a:t>The Standard Normal Distribution, also known as the Z-distribution, is a specific case of the normal distribution. It is characterized by the following:</a:t>
            </a:r>
            <a:endParaRPr lang="en-US" sz="400" dirty="0"/>
          </a:p>
          <a:p>
            <a:pPr>
              <a:lnSpc>
                <a:spcPct val="100000"/>
              </a:lnSpc>
              <a:spcBef>
                <a:spcPts val="200"/>
              </a:spcBef>
              <a:spcAft>
                <a:spcPts val="200"/>
              </a:spcAft>
            </a:pPr>
            <a:r>
              <a:rPr lang="en-US" sz="2100" b="1" dirty="0">
                <a:solidFill>
                  <a:schemeClr val="tx1"/>
                </a:solidFill>
              </a:rPr>
              <a:t>Mean (μ): </a:t>
            </a:r>
            <a:r>
              <a:rPr lang="en-US" sz="2100" dirty="0"/>
              <a:t>The mean of the standard normal distribution is 0.</a:t>
            </a:r>
          </a:p>
          <a:p>
            <a:pPr>
              <a:lnSpc>
                <a:spcPct val="100000"/>
              </a:lnSpc>
              <a:spcBef>
                <a:spcPts val="200"/>
              </a:spcBef>
              <a:spcAft>
                <a:spcPts val="200"/>
              </a:spcAft>
            </a:pPr>
            <a:r>
              <a:rPr lang="en-US" sz="2100" b="1" dirty="0">
                <a:solidFill>
                  <a:schemeClr val="tx1"/>
                </a:solidFill>
              </a:rPr>
              <a:t>Standard Deviation (σ): </a:t>
            </a:r>
            <a:r>
              <a:rPr lang="en-US" sz="2100" dirty="0"/>
              <a:t>The standard deviation of the standard normal distribution is 1.</a:t>
            </a:r>
          </a:p>
          <a:p>
            <a:pPr>
              <a:lnSpc>
                <a:spcPct val="100000"/>
              </a:lnSpc>
              <a:spcBef>
                <a:spcPts val="200"/>
              </a:spcBef>
              <a:spcAft>
                <a:spcPts val="200"/>
              </a:spcAft>
            </a:pPr>
            <a:r>
              <a:rPr lang="en-US" sz="2100" b="1" dirty="0">
                <a:solidFill>
                  <a:schemeClr val="tx1"/>
                </a:solidFill>
              </a:rPr>
              <a:t>Shape: </a:t>
            </a:r>
            <a:r>
              <a:rPr lang="en-US" sz="2100" dirty="0"/>
              <a:t>Like the normal distribution, it is symmetric and bell-shaped.</a:t>
            </a:r>
          </a:p>
          <a:p>
            <a:pPr>
              <a:lnSpc>
                <a:spcPct val="100000"/>
              </a:lnSpc>
              <a:spcBef>
                <a:spcPts val="200"/>
              </a:spcBef>
              <a:spcAft>
                <a:spcPts val="200"/>
              </a:spcAft>
            </a:pPr>
            <a:r>
              <a:rPr lang="en-US" sz="2100" b="1" dirty="0">
                <a:solidFill>
                  <a:schemeClr val="tx1"/>
                </a:solidFill>
              </a:rPr>
              <a:t>Notation: </a:t>
            </a:r>
            <a:r>
              <a:rPr lang="en-US" sz="2100" dirty="0"/>
              <a:t>It is often denoted by the letter "Z.“</a:t>
            </a:r>
            <a:endParaRPr lang="en-US" sz="400" dirty="0"/>
          </a:p>
          <a:p>
            <a:pPr marL="0" indent="0">
              <a:lnSpc>
                <a:spcPct val="100000"/>
              </a:lnSpc>
              <a:spcBef>
                <a:spcPts val="200"/>
              </a:spcBef>
              <a:spcAft>
                <a:spcPts val="200"/>
              </a:spcAft>
              <a:buNone/>
            </a:pPr>
            <a:r>
              <a:rPr lang="en-US" sz="2100" dirty="0"/>
              <a:t>The standard normal distribution is extensively used in statistical analysis, hypothesis testing, and confidence interval calculations. Tables or calculators are available to find the probabilities associated with specific Z-scores, making it a valuable tool in statistics and data analysis.</a:t>
            </a:r>
          </a:p>
        </p:txBody>
      </p:sp>
      <p:pic>
        <p:nvPicPr>
          <p:cNvPr id="3" name="Picture 2" descr="A diagram of a normal distribution&#10;&#10;Description automatically generated">
            <a:extLst>
              <a:ext uri="{FF2B5EF4-FFF2-40B4-BE49-F238E27FC236}">
                <a16:creationId xmlns:a16="http://schemas.microsoft.com/office/drawing/2014/main" id="{E0094801-7143-9217-AD58-B6B5482A0439}"/>
              </a:ext>
            </a:extLst>
          </p:cNvPr>
          <p:cNvPicPr>
            <a:picLocks noChangeAspect="1"/>
          </p:cNvPicPr>
          <p:nvPr/>
        </p:nvPicPr>
        <p:blipFill rotWithShape="1">
          <a:blip r:embed="rId2">
            <a:clrChange>
              <a:clrFrom>
                <a:srgbClr val="FFFFFF"/>
              </a:clrFrom>
              <a:clrTo>
                <a:srgbClr val="FFFFFF">
                  <a:alpha val="0"/>
                </a:srgbClr>
              </a:clrTo>
            </a:clrChange>
          </a:blip>
          <a:srcRect l="6664" r="7234"/>
          <a:stretch/>
        </p:blipFill>
        <p:spPr>
          <a:xfrm>
            <a:off x="7771959" y="1216441"/>
            <a:ext cx="4287420" cy="250063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3E05F0-D4DE-2353-1F17-C1004CE0AF22}"/>
                  </a:ext>
                </a:extLst>
              </p:cNvPr>
              <p:cNvSpPr txBox="1"/>
              <p:nvPr/>
            </p:nvSpPr>
            <p:spPr>
              <a:xfrm>
                <a:off x="8102204" y="4197926"/>
                <a:ext cx="3021105" cy="7379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2800" i="1" smtClean="0">
                          <a:latin typeface="Cambria Math" panose="02040503050406030204" pitchFamily="18" charset="0"/>
                        </a:rPr>
                        <m:t>𝑧</m:t>
                      </m:r>
                      <m:r>
                        <a:rPr lang="en-IN" sz="2800" i="0">
                          <a:latin typeface="Cambria Math" panose="02040503050406030204" pitchFamily="18" charset="0"/>
                        </a:rPr>
                        <m:t>=</m:t>
                      </m:r>
                      <m:f>
                        <m:fPr>
                          <m:ctrlPr>
                            <a:rPr lang="en-IN" sz="2800" i="1">
                              <a:solidFill>
                                <a:srgbClr val="836967"/>
                              </a:solidFill>
                              <a:latin typeface="Cambria Math" panose="02040503050406030204" pitchFamily="18" charset="0"/>
                            </a:rPr>
                          </m:ctrlPr>
                        </m:fPr>
                        <m:num>
                          <m:r>
                            <a:rPr lang="en-IN" sz="2800" i="1">
                              <a:latin typeface="Cambria Math" panose="02040503050406030204" pitchFamily="18" charset="0"/>
                            </a:rPr>
                            <m:t>𝑥</m:t>
                          </m:r>
                          <m:r>
                            <a:rPr lang="en-IN" sz="2800" i="0">
                              <a:latin typeface="Cambria Math" panose="02040503050406030204" pitchFamily="18" charset="0"/>
                            </a:rPr>
                            <m:t>−</m:t>
                          </m:r>
                          <m:r>
                            <a:rPr lang="en-IN" sz="2800" i="1">
                              <a:latin typeface="Cambria Math" panose="02040503050406030204" pitchFamily="18" charset="0"/>
                            </a:rPr>
                            <m:t>𝜇</m:t>
                          </m:r>
                        </m:num>
                        <m:den>
                          <m:r>
                            <a:rPr lang="en-IN" sz="2800" i="1">
                              <a:latin typeface="Cambria Math" panose="02040503050406030204" pitchFamily="18" charset="0"/>
                            </a:rPr>
                            <m:t>𝜎</m:t>
                          </m:r>
                        </m:den>
                      </m:f>
                    </m:oMath>
                  </m:oMathPara>
                </a14:m>
                <a:endParaRPr lang="en-IN" sz="2800" dirty="0"/>
              </a:p>
            </p:txBody>
          </p:sp>
        </mc:Choice>
        <mc:Fallback xmlns="">
          <p:sp>
            <p:nvSpPr>
              <p:cNvPr id="4" name="TextBox 3">
                <a:extLst>
                  <a:ext uri="{FF2B5EF4-FFF2-40B4-BE49-F238E27FC236}">
                    <a16:creationId xmlns:a16="http://schemas.microsoft.com/office/drawing/2014/main" id="{A03E05F0-D4DE-2353-1F17-C1004CE0AF22}"/>
                  </a:ext>
                </a:extLst>
              </p:cNvPr>
              <p:cNvSpPr txBox="1">
                <a:spLocks noRot="1" noChangeAspect="1" noMove="1" noResize="1" noEditPoints="1" noAdjustHandles="1" noChangeArrowheads="1" noChangeShapeType="1" noTextEdit="1"/>
              </p:cNvSpPr>
              <p:nvPr/>
            </p:nvSpPr>
            <p:spPr>
              <a:xfrm>
                <a:off x="8102204" y="4197926"/>
                <a:ext cx="3021105" cy="737959"/>
              </a:xfrm>
              <a:prstGeom prst="rect">
                <a:avLst/>
              </a:prstGeo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CE889144-6D02-4D66-40DE-35368BBAFA0D}"/>
              </a:ext>
            </a:extLst>
          </p:cNvPr>
          <p:cNvSpPr txBox="1"/>
          <p:nvPr/>
        </p:nvSpPr>
        <p:spPr>
          <a:xfrm>
            <a:off x="8102204" y="4816575"/>
            <a:ext cx="3293825" cy="1200329"/>
          </a:xfrm>
          <a:prstGeom prst="rect">
            <a:avLst/>
          </a:prstGeom>
          <a:noFill/>
        </p:spPr>
        <p:txBody>
          <a:bodyPr wrap="square">
            <a:spAutoFit/>
          </a:bodyPr>
          <a:lstStyle/>
          <a:p>
            <a:pPr algn="l"/>
            <a:r>
              <a:rPr lang="en-US" b="0" i="0" dirty="0">
                <a:solidFill>
                  <a:srgbClr val="374151"/>
                </a:solidFill>
                <a:effectLst/>
              </a:rPr>
              <a:t>where:</a:t>
            </a:r>
          </a:p>
          <a:p>
            <a:pPr marL="285750" indent="-285750" algn="l">
              <a:buFont typeface="Arial" panose="020B0604020202020204" pitchFamily="34" charset="0"/>
              <a:buChar char="•"/>
            </a:pPr>
            <a:r>
              <a:rPr lang="en-US" b="0" i="1" dirty="0">
                <a:solidFill>
                  <a:srgbClr val="374151"/>
                </a:solidFill>
                <a:effectLst/>
              </a:rPr>
              <a:t>X</a:t>
            </a:r>
            <a:r>
              <a:rPr lang="en-US" b="0" i="0" dirty="0">
                <a:solidFill>
                  <a:srgbClr val="374151"/>
                </a:solidFill>
                <a:effectLst/>
              </a:rPr>
              <a:t> is the individual value,</a:t>
            </a:r>
          </a:p>
          <a:p>
            <a:pPr marL="285750" indent="-285750" algn="l">
              <a:buFont typeface="Arial" panose="020B0604020202020204" pitchFamily="34" charset="0"/>
              <a:buChar char="•"/>
            </a:pPr>
            <a:r>
              <a:rPr lang="en-US" b="0" i="1" dirty="0">
                <a:solidFill>
                  <a:srgbClr val="374151"/>
                </a:solidFill>
                <a:effectLst/>
              </a:rPr>
              <a:t>μ</a:t>
            </a:r>
            <a:r>
              <a:rPr lang="en-US" b="0" i="0" dirty="0">
                <a:solidFill>
                  <a:srgbClr val="374151"/>
                </a:solidFill>
                <a:effectLst/>
              </a:rPr>
              <a:t> is the mean value,</a:t>
            </a:r>
          </a:p>
          <a:p>
            <a:pPr marL="285750" indent="-285750" algn="l">
              <a:buFont typeface="Arial" panose="020B0604020202020204" pitchFamily="34" charset="0"/>
              <a:buChar char="•"/>
            </a:pPr>
            <a:r>
              <a:rPr lang="en-US" b="0" i="1" dirty="0">
                <a:solidFill>
                  <a:srgbClr val="374151"/>
                </a:solidFill>
                <a:effectLst/>
              </a:rPr>
              <a:t>σ</a:t>
            </a:r>
            <a:r>
              <a:rPr lang="en-US" b="0" i="0" dirty="0">
                <a:solidFill>
                  <a:srgbClr val="374151"/>
                </a:solidFill>
                <a:effectLst/>
              </a:rPr>
              <a:t> is the standard deviation.</a:t>
            </a:r>
          </a:p>
        </p:txBody>
      </p:sp>
    </p:spTree>
    <p:extLst>
      <p:ext uri="{BB962C8B-B14F-4D97-AF65-F5344CB8AC3E}">
        <p14:creationId xmlns:p14="http://schemas.microsoft.com/office/powerpoint/2010/main" val="4054153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Cont...</a:t>
            </a:r>
          </a:p>
        </p:txBody>
      </p:sp>
      <p:graphicFrame>
        <p:nvGraphicFramePr>
          <p:cNvPr id="8" name="Content Placeholder 7">
            <a:extLst>
              <a:ext uri="{FF2B5EF4-FFF2-40B4-BE49-F238E27FC236}">
                <a16:creationId xmlns:a16="http://schemas.microsoft.com/office/drawing/2014/main" id="{71AFD0DB-F5D5-4A42-8E9B-099FC62E5924}"/>
              </a:ext>
            </a:extLst>
          </p:cNvPr>
          <p:cNvGraphicFramePr>
            <a:graphicFrameLocks noGrp="1"/>
          </p:cNvGraphicFramePr>
          <p:nvPr>
            <p:ph idx="1"/>
            <p:extLst>
              <p:ext uri="{D42A27DB-BD31-4B8C-83A1-F6EECF244321}">
                <p14:modId xmlns:p14="http://schemas.microsoft.com/office/powerpoint/2010/main" val="1229828176"/>
              </p:ext>
            </p:extLst>
          </p:nvPr>
        </p:nvGraphicFramePr>
        <p:xfrm>
          <a:off x="1053352" y="1497477"/>
          <a:ext cx="2474259" cy="2173801"/>
        </p:xfrm>
        <a:graphic>
          <a:graphicData uri="http://schemas.openxmlformats.org/drawingml/2006/table">
            <a:tbl>
              <a:tblPr>
                <a:tableStyleId>{5940675A-B579-460E-94D1-54222C63F5DA}</a:tableStyleId>
              </a:tblPr>
              <a:tblGrid>
                <a:gridCol w="1241612">
                  <a:extLst>
                    <a:ext uri="{9D8B030D-6E8A-4147-A177-3AD203B41FA5}">
                      <a16:colId xmlns:a16="http://schemas.microsoft.com/office/drawing/2014/main" val="931314625"/>
                    </a:ext>
                  </a:extLst>
                </a:gridCol>
                <a:gridCol w="1232647">
                  <a:extLst>
                    <a:ext uri="{9D8B030D-6E8A-4147-A177-3AD203B41FA5}">
                      <a16:colId xmlns:a16="http://schemas.microsoft.com/office/drawing/2014/main" val="3014875186"/>
                    </a:ext>
                  </a:extLst>
                </a:gridCol>
              </a:tblGrid>
              <a:tr h="589449">
                <a:tc>
                  <a:txBody>
                    <a:bodyPr/>
                    <a:lstStyle/>
                    <a:p>
                      <a:pPr algn="ctr" rtl="0" fontAlgn="b"/>
                      <a:r>
                        <a:rPr lang="en-IN" b="1" dirty="0">
                          <a:effectLst/>
                        </a:rPr>
                        <a:t>Student</a:t>
                      </a:r>
                    </a:p>
                  </a:txBody>
                  <a:tcPr marL="9525" marR="9525" marT="6350" marB="6350" anchor="b"/>
                </a:tc>
                <a:tc>
                  <a:txBody>
                    <a:bodyPr/>
                    <a:lstStyle/>
                    <a:p>
                      <a:pPr algn="ctr" rtl="0" fontAlgn="b"/>
                      <a:r>
                        <a:rPr lang="en-IN" b="1" dirty="0">
                          <a:effectLst/>
                        </a:rPr>
                        <a:t>Exam Score</a:t>
                      </a:r>
                    </a:p>
                  </a:txBody>
                  <a:tcPr marL="9525" marR="9525" marT="6350" marB="6350" anchor="b"/>
                </a:tc>
                <a:extLst>
                  <a:ext uri="{0D108BD9-81ED-4DB2-BD59-A6C34878D82A}">
                    <a16:rowId xmlns:a16="http://schemas.microsoft.com/office/drawing/2014/main" val="801912205"/>
                  </a:ext>
                </a:extLst>
              </a:tr>
              <a:tr h="396088">
                <a:tc>
                  <a:txBody>
                    <a:bodyPr/>
                    <a:lstStyle/>
                    <a:p>
                      <a:pPr algn="ctr" rtl="0" fontAlgn="b"/>
                      <a:r>
                        <a:rPr lang="en-IN">
                          <a:effectLst/>
                        </a:rPr>
                        <a:t>A</a:t>
                      </a:r>
                    </a:p>
                  </a:txBody>
                  <a:tcPr marL="9525" marR="9525" marT="6350" marB="6350" anchor="b"/>
                </a:tc>
                <a:tc>
                  <a:txBody>
                    <a:bodyPr/>
                    <a:lstStyle/>
                    <a:p>
                      <a:pPr algn="ctr" rtl="0" fontAlgn="b"/>
                      <a:r>
                        <a:rPr lang="en-IN" dirty="0">
                          <a:effectLst/>
                        </a:rPr>
                        <a:t>80</a:t>
                      </a:r>
                    </a:p>
                  </a:txBody>
                  <a:tcPr marL="9525" marR="9525" marT="6350" marB="6350" anchor="b"/>
                </a:tc>
                <a:extLst>
                  <a:ext uri="{0D108BD9-81ED-4DB2-BD59-A6C34878D82A}">
                    <a16:rowId xmlns:a16="http://schemas.microsoft.com/office/drawing/2014/main" val="2051525188"/>
                  </a:ext>
                </a:extLst>
              </a:tr>
              <a:tr h="396088">
                <a:tc>
                  <a:txBody>
                    <a:bodyPr/>
                    <a:lstStyle/>
                    <a:p>
                      <a:pPr algn="ctr" rtl="0" fontAlgn="b"/>
                      <a:r>
                        <a:rPr lang="en-IN">
                          <a:effectLst/>
                        </a:rPr>
                        <a:t>B</a:t>
                      </a:r>
                    </a:p>
                  </a:txBody>
                  <a:tcPr marL="9525" marR="9525" marT="6350" marB="6350" anchor="b"/>
                </a:tc>
                <a:tc>
                  <a:txBody>
                    <a:bodyPr/>
                    <a:lstStyle/>
                    <a:p>
                      <a:pPr algn="ctr" rtl="0" fontAlgn="b"/>
                      <a:r>
                        <a:rPr lang="en-IN" dirty="0">
                          <a:effectLst/>
                        </a:rPr>
                        <a:t>65</a:t>
                      </a:r>
                    </a:p>
                  </a:txBody>
                  <a:tcPr marL="9525" marR="9525" marT="6350" marB="6350" anchor="b"/>
                </a:tc>
                <a:extLst>
                  <a:ext uri="{0D108BD9-81ED-4DB2-BD59-A6C34878D82A}">
                    <a16:rowId xmlns:a16="http://schemas.microsoft.com/office/drawing/2014/main" val="3885300942"/>
                  </a:ext>
                </a:extLst>
              </a:tr>
              <a:tr h="396088">
                <a:tc>
                  <a:txBody>
                    <a:bodyPr/>
                    <a:lstStyle/>
                    <a:p>
                      <a:pPr algn="ctr" rtl="0" fontAlgn="b"/>
                      <a:r>
                        <a:rPr lang="en-IN">
                          <a:effectLst/>
                        </a:rPr>
                        <a:t>C</a:t>
                      </a:r>
                    </a:p>
                  </a:txBody>
                  <a:tcPr marL="9525" marR="9525" marT="6350" marB="6350" anchor="b"/>
                </a:tc>
                <a:tc>
                  <a:txBody>
                    <a:bodyPr/>
                    <a:lstStyle/>
                    <a:p>
                      <a:pPr algn="ctr" rtl="0" fontAlgn="b"/>
                      <a:r>
                        <a:rPr lang="en-IN" dirty="0">
                          <a:effectLst/>
                        </a:rPr>
                        <a:t>90</a:t>
                      </a:r>
                    </a:p>
                  </a:txBody>
                  <a:tcPr marL="9525" marR="9525" marT="6350" marB="6350" anchor="b"/>
                </a:tc>
                <a:extLst>
                  <a:ext uri="{0D108BD9-81ED-4DB2-BD59-A6C34878D82A}">
                    <a16:rowId xmlns:a16="http://schemas.microsoft.com/office/drawing/2014/main" val="2048145066"/>
                  </a:ext>
                </a:extLst>
              </a:tr>
              <a:tr h="396088">
                <a:tc>
                  <a:txBody>
                    <a:bodyPr/>
                    <a:lstStyle/>
                    <a:p>
                      <a:pPr algn="ctr" rtl="0" fontAlgn="b"/>
                      <a:r>
                        <a:rPr lang="en-IN" dirty="0">
                          <a:effectLst/>
                        </a:rPr>
                        <a:t>D</a:t>
                      </a:r>
                    </a:p>
                  </a:txBody>
                  <a:tcPr marL="9525" marR="9525" marT="6350" marB="6350" anchor="b"/>
                </a:tc>
                <a:tc>
                  <a:txBody>
                    <a:bodyPr/>
                    <a:lstStyle/>
                    <a:p>
                      <a:pPr algn="ctr" rtl="0" fontAlgn="b"/>
                      <a:r>
                        <a:rPr lang="en-IN" dirty="0">
                          <a:effectLst/>
                        </a:rPr>
                        <a:t>72</a:t>
                      </a:r>
                    </a:p>
                  </a:txBody>
                  <a:tcPr marL="9525" marR="9525" marT="6350" marB="6350" anchor="b"/>
                </a:tc>
                <a:extLst>
                  <a:ext uri="{0D108BD9-81ED-4DB2-BD59-A6C34878D82A}">
                    <a16:rowId xmlns:a16="http://schemas.microsoft.com/office/drawing/2014/main" val="103672330"/>
                  </a:ext>
                </a:extLst>
              </a:tr>
            </a:tbl>
          </a:graphicData>
        </a:graphic>
      </p:graphicFrame>
      <p:graphicFrame>
        <p:nvGraphicFramePr>
          <p:cNvPr id="10" name="Table 9">
            <a:extLst>
              <a:ext uri="{FF2B5EF4-FFF2-40B4-BE49-F238E27FC236}">
                <a16:creationId xmlns:a16="http://schemas.microsoft.com/office/drawing/2014/main" id="{17597C00-7865-6A6E-D433-22C422288A05}"/>
              </a:ext>
            </a:extLst>
          </p:cNvPr>
          <p:cNvGraphicFramePr>
            <a:graphicFrameLocks noGrp="1"/>
          </p:cNvGraphicFramePr>
          <p:nvPr>
            <p:extLst>
              <p:ext uri="{D42A27DB-BD31-4B8C-83A1-F6EECF244321}">
                <p14:modId xmlns:p14="http://schemas.microsoft.com/office/powerpoint/2010/main" val="2338887362"/>
              </p:ext>
            </p:extLst>
          </p:nvPr>
        </p:nvGraphicFramePr>
        <p:xfrm>
          <a:off x="3966510" y="1497477"/>
          <a:ext cx="7266269" cy="2173800"/>
        </p:xfrm>
        <a:graphic>
          <a:graphicData uri="http://schemas.openxmlformats.org/drawingml/2006/table">
            <a:tbl>
              <a:tblPr>
                <a:tableStyleId>{5940675A-B579-460E-94D1-54222C63F5DA}</a:tableStyleId>
              </a:tblPr>
              <a:tblGrid>
                <a:gridCol w="1210610">
                  <a:extLst>
                    <a:ext uri="{9D8B030D-6E8A-4147-A177-3AD203B41FA5}">
                      <a16:colId xmlns:a16="http://schemas.microsoft.com/office/drawing/2014/main" val="2996009638"/>
                    </a:ext>
                  </a:extLst>
                </a:gridCol>
                <a:gridCol w="1268504">
                  <a:extLst>
                    <a:ext uri="{9D8B030D-6E8A-4147-A177-3AD203B41FA5}">
                      <a16:colId xmlns:a16="http://schemas.microsoft.com/office/drawing/2014/main" val="2405207087"/>
                    </a:ext>
                  </a:extLst>
                </a:gridCol>
                <a:gridCol w="1120588">
                  <a:extLst>
                    <a:ext uri="{9D8B030D-6E8A-4147-A177-3AD203B41FA5}">
                      <a16:colId xmlns:a16="http://schemas.microsoft.com/office/drawing/2014/main" val="614264393"/>
                    </a:ext>
                  </a:extLst>
                </a:gridCol>
                <a:gridCol w="1532965">
                  <a:extLst>
                    <a:ext uri="{9D8B030D-6E8A-4147-A177-3AD203B41FA5}">
                      <a16:colId xmlns:a16="http://schemas.microsoft.com/office/drawing/2014/main" val="1319580946"/>
                    </a:ext>
                  </a:extLst>
                </a:gridCol>
                <a:gridCol w="2133602">
                  <a:extLst>
                    <a:ext uri="{9D8B030D-6E8A-4147-A177-3AD203B41FA5}">
                      <a16:colId xmlns:a16="http://schemas.microsoft.com/office/drawing/2014/main" val="1337289529"/>
                    </a:ext>
                  </a:extLst>
                </a:gridCol>
              </a:tblGrid>
              <a:tr h="574156">
                <a:tc>
                  <a:txBody>
                    <a:bodyPr/>
                    <a:lstStyle/>
                    <a:p>
                      <a:pPr algn="ctr" rtl="0" fontAlgn="b"/>
                      <a:r>
                        <a:rPr lang="en-IN" b="1" dirty="0">
                          <a:effectLst/>
                        </a:rPr>
                        <a:t>Student</a:t>
                      </a:r>
                    </a:p>
                  </a:txBody>
                  <a:tcPr marL="9525" marR="9525" marT="6350" marB="6350" anchor="b"/>
                </a:tc>
                <a:tc>
                  <a:txBody>
                    <a:bodyPr/>
                    <a:lstStyle/>
                    <a:p>
                      <a:pPr algn="ctr" rtl="0" fontAlgn="b"/>
                      <a:r>
                        <a:rPr lang="en-IN" b="1" dirty="0">
                          <a:effectLst/>
                        </a:rPr>
                        <a:t>Exam Score</a:t>
                      </a:r>
                    </a:p>
                  </a:txBody>
                  <a:tcPr marL="9525" marR="9525" marT="6350" marB="6350" anchor="b"/>
                </a:tc>
                <a:tc>
                  <a:txBody>
                    <a:bodyPr/>
                    <a:lstStyle/>
                    <a:p>
                      <a:pPr algn="ctr" rtl="0" fontAlgn="b"/>
                      <a:r>
                        <a:rPr lang="en-IN" b="1" dirty="0">
                          <a:effectLst/>
                        </a:rPr>
                        <a:t>Mean (</a:t>
                      </a:r>
                      <a:r>
                        <a:rPr lang="el-GR" b="1" dirty="0">
                          <a:effectLst/>
                        </a:rPr>
                        <a:t>μ)</a:t>
                      </a:r>
                    </a:p>
                  </a:txBody>
                  <a:tcPr marL="9525" marR="9525" marT="6350" marB="6350" anchor="b"/>
                </a:tc>
                <a:tc>
                  <a:txBody>
                    <a:bodyPr/>
                    <a:lstStyle/>
                    <a:p>
                      <a:pPr algn="ctr" rtl="0" fontAlgn="b"/>
                      <a:r>
                        <a:rPr lang="en-IN" b="1" dirty="0">
                          <a:effectLst/>
                        </a:rPr>
                        <a:t>Standard Deviation (</a:t>
                      </a:r>
                      <a:r>
                        <a:rPr lang="el-GR" b="1" dirty="0">
                          <a:effectLst/>
                        </a:rPr>
                        <a:t>σ)</a:t>
                      </a:r>
                    </a:p>
                  </a:txBody>
                  <a:tcPr marL="9525" marR="9525" marT="6350" marB="6350" anchor="b"/>
                </a:tc>
                <a:tc>
                  <a:txBody>
                    <a:bodyPr/>
                    <a:lstStyle/>
                    <a:p>
                      <a:pPr algn="ctr" rtl="0" fontAlgn="b"/>
                      <a:r>
                        <a:rPr lang="en-IN" b="1" dirty="0">
                          <a:effectLst/>
                        </a:rPr>
                        <a:t>Z-Score (Z)</a:t>
                      </a:r>
                    </a:p>
                  </a:txBody>
                  <a:tcPr marL="9525" marR="9525" marT="6350" marB="6350" anchor="b"/>
                </a:tc>
                <a:extLst>
                  <a:ext uri="{0D108BD9-81ED-4DB2-BD59-A6C34878D82A}">
                    <a16:rowId xmlns:a16="http://schemas.microsoft.com/office/drawing/2014/main" val="3065387511"/>
                  </a:ext>
                </a:extLst>
              </a:tr>
              <a:tr h="399911">
                <a:tc>
                  <a:txBody>
                    <a:bodyPr/>
                    <a:lstStyle/>
                    <a:p>
                      <a:pPr algn="ctr" rtl="0" fontAlgn="b"/>
                      <a:r>
                        <a:rPr lang="en-IN">
                          <a:effectLst/>
                        </a:rPr>
                        <a:t>A</a:t>
                      </a:r>
                    </a:p>
                  </a:txBody>
                  <a:tcPr marL="9525" marR="9525" marT="6350" marB="6350" anchor="b"/>
                </a:tc>
                <a:tc>
                  <a:txBody>
                    <a:bodyPr/>
                    <a:lstStyle/>
                    <a:p>
                      <a:pPr algn="ctr" rtl="0" fontAlgn="b"/>
                      <a:r>
                        <a:rPr lang="en-IN">
                          <a:effectLst/>
                        </a:rPr>
                        <a:t>80</a:t>
                      </a:r>
                    </a:p>
                  </a:txBody>
                  <a:tcPr marL="9525" marR="9525" marT="6350" marB="6350" anchor="b"/>
                </a:tc>
                <a:tc>
                  <a:txBody>
                    <a:bodyPr/>
                    <a:lstStyle/>
                    <a:p>
                      <a:pPr algn="ctr" rtl="0" fontAlgn="b"/>
                      <a:r>
                        <a:rPr lang="en-IN" dirty="0">
                          <a:effectLst/>
                        </a:rPr>
                        <a:t>75</a:t>
                      </a:r>
                    </a:p>
                  </a:txBody>
                  <a:tcPr marL="9525" marR="9525" marT="6350" marB="6350" anchor="b"/>
                </a:tc>
                <a:tc>
                  <a:txBody>
                    <a:bodyPr/>
                    <a:lstStyle/>
                    <a:p>
                      <a:pPr algn="ctr" rtl="0" fontAlgn="b"/>
                      <a:r>
                        <a:rPr lang="en-IN">
                          <a:effectLst/>
                        </a:rPr>
                        <a:t>10</a:t>
                      </a:r>
                    </a:p>
                  </a:txBody>
                  <a:tcPr marL="9525" marR="9525" marT="6350" marB="6350" anchor="b"/>
                </a:tc>
                <a:tc>
                  <a:txBody>
                    <a:bodyPr/>
                    <a:lstStyle/>
                    <a:p>
                      <a:pPr algn="ctr" rtl="0" fontAlgn="b"/>
                      <a:r>
                        <a:rPr lang="en-IN" sz="1800" b="0" i="0" kern="1200" dirty="0">
                          <a:solidFill>
                            <a:schemeClr val="tx1"/>
                          </a:solidFill>
                          <a:effectLst/>
                          <a:latin typeface="+mn-lt"/>
                          <a:ea typeface="+mn-ea"/>
                          <a:cs typeface="+mn-cs"/>
                        </a:rPr>
                        <a:t>(80 - 75) / 10 = 0.5</a:t>
                      </a:r>
                      <a:endParaRPr lang="en-IN" dirty="0">
                        <a:effectLst/>
                      </a:endParaRPr>
                    </a:p>
                  </a:txBody>
                  <a:tcPr marL="9525" marR="9525" marT="6350" marB="6350" anchor="b"/>
                </a:tc>
                <a:extLst>
                  <a:ext uri="{0D108BD9-81ED-4DB2-BD59-A6C34878D82A}">
                    <a16:rowId xmlns:a16="http://schemas.microsoft.com/office/drawing/2014/main" val="3879082149"/>
                  </a:ext>
                </a:extLst>
              </a:tr>
              <a:tr h="399911">
                <a:tc>
                  <a:txBody>
                    <a:bodyPr/>
                    <a:lstStyle/>
                    <a:p>
                      <a:pPr algn="ctr" rtl="0" fontAlgn="b"/>
                      <a:r>
                        <a:rPr lang="en-IN">
                          <a:effectLst/>
                        </a:rPr>
                        <a:t>B</a:t>
                      </a:r>
                    </a:p>
                  </a:txBody>
                  <a:tcPr marL="9525" marR="9525" marT="6350" marB="6350" anchor="b"/>
                </a:tc>
                <a:tc>
                  <a:txBody>
                    <a:bodyPr/>
                    <a:lstStyle/>
                    <a:p>
                      <a:pPr algn="ctr" rtl="0" fontAlgn="b"/>
                      <a:r>
                        <a:rPr lang="en-IN">
                          <a:effectLst/>
                        </a:rPr>
                        <a:t>65</a:t>
                      </a:r>
                    </a:p>
                  </a:txBody>
                  <a:tcPr marL="9525" marR="9525" marT="6350" marB="6350" anchor="b"/>
                </a:tc>
                <a:tc>
                  <a:txBody>
                    <a:bodyPr/>
                    <a:lstStyle/>
                    <a:p>
                      <a:pPr algn="ctr" rtl="0" fontAlgn="b"/>
                      <a:r>
                        <a:rPr lang="en-IN">
                          <a:effectLst/>
                        </a:rPr>
                        <a:t>75</a:t>
                      </a:r>
                    </a:p>
                  </a:txBody>
                  <a:tcPr marL="9525" marR="9525" marT="6350" marB="6350" anchor="b"/>
                </a:tc>
                <a:tc>
                  <a:txBody>
                    <a:bodyPr/>
                    <a:lstStyle/>
                    <a:p>
                      <a:pPr algn="ctr" rtl="0" fontAlgn="b"/>
                      <a:r>
                        <a:rPr lang="en-IN" dirty="0">
                          <a:effectLst/>
                        </a:rPr>
                        <a:t>10</a:t>
                      </a:r>
                    </a:p>
                  </a:txBody>
                  <a:tcPr marL="9525" marR="9525" marT="6350" marB="6350" anchor="b"/>
                </a:tc>
                <a:tc>
                  <a:txBody>
                    <a:bodyPr/>
                    <a:lstStyle/>
                    <a:p>
                      <a:pPr algn="ctr" rtl="0" fontAlgn="b"/>
                      <a:r>
                        <a:rPr lang="en-IN" sz="1800" b="0" i="0" kern="1200" dirty="0">
                          <a:solidFill>
                            <a:schemeClr val="tx1"/>
                          </a:solidFill>
                          <a:effectLst/>
                          <a:latin typeface="+mn-lt"/>
                          <a:ea typeface="+mn-ea"/>
                          <a:cs typeface="+mn-cs"/>
                        </a:rPr>
                        <a:t>(65 - 75) / 10 = -1.0</a:t>
                      </a:r>
                      <a:endParaRPr lang="en-IN" dirty="0">
                        <a:effectLst/>
                      </a:endParaRPr>
                    </a:p>
                  </a:txBody>
                  <a:tcPr marL="9525" marR="9525" marT="6350" marB="6350" anchor="b"/>
                </a:tc>
                <a:extLst>
                  <a:ext uri="{0D108BD9-81ED-4DB2-BD59-A6C34878D82A}">
                    <a16:rowId xmlns:a16="http://schemas.microsoft.com/office/drawing/2014/main" val="940839933"/>
                  </a:ext>
                </a:extLst>
              </a:tr>
              <a:tr h="399911">
                <a:tc>
                  <a:txBody>
                    <a:bodyPr/>
                    <a:lstStyle/>
                    <a:p>
                      <a:pPr algn="ctr" rtl="0" fontAlgn="b"/>
                      <a:r>
                        <a:rPr lang="en-IN">
                          <a:effectLst/>
                        </a:rPr>
                        <a:t>C</a:t>
                      </a:r>
                    </a:p>
                  </a:txBody>
                  <a:tcPr marL="9525" marR="9525" marT="6350" marB="6350" anchor="b"/>
                </a:tc>
                <a:tc>
                  <a:txBody>
                    <a:bodyPr/>
                    <a:lstStyle/>
                    <a:p>
                      <a:pPr algn="ctr" rtl="0" fontAlgn="b"/>
                      <a:r>
                        <a:rPr lang="en-IN">
                          <a:effectLst/>
                        </a:rPr>
                        <a:t>90</a:t>
                      </a:r>
                    </a:p>
                  </a:txBody>
                  <a:tcPr marL="9525" marR="9525" marT="6350" marB="6350" anchor="b"/>
                </a:tc>
                <a:tc>
                  <a:txBody>
                    <a:bodyPr/>
                    <a:lstStyle/>
                    <a:p>
                      <a:pPr algn="ctr" rtl="0" fontAlgn="b"/>
                      <a:r>
                        <a:rPr lang="en-IN">
                          <a:effectLst/>
                        </a:rPr>
                        <a:t>75</a:t>
                      </a:r>
                    </a:p>
                  </a:txBody>
                  <a:tcPr marL="9525" marR="9525" marT="6350" marB="6350" anchor="b"/>
                </a:tc>
                <a:tc>
                  <a:txBody>
                    <a:bodyPr/>
                    <a:lstStyle/>
                    <a:p>
                      <a:pPr algn="ctr" rtl="0" fontAlgn="b"/>
                      <a:r>
                        <a:rPr lang="en-IN">
                          <a:effectLst/>
                        </a:rPr>
                        <a:t>10</a:t>
                      </a:r>
                    </a:p>
                  </a:txBody>
                  <a:tcPr marL="9525" marR="9525" marT="6350" marB="6350" anchor="b"/>
                </a:tc>
                <a:tc>
                  <a:txBody>
                    <a:bodyPr/>
                    <a:lstStyle/>
                    <a:p>
                      <a:pPr algn="ctr" rtl="0" fontAlgn="b"/>
                      <a:r>
                        <a:rPr lang="en-IN" sz="1800" b="0" i="0" kern="1200" dirty="0">
                          <a:solidFill>
                            <a:schemeClr val="tx1"/>
                          </a:solidFill>
                          <a:effectLst/>
                          <a:latin typeface="+mn-lt"/>
                          <a:ea typeface="+mn-ea"/>
                          <a:cs typeface="+mn-cs"/>
                        </a:rPr>
                        <a:t>(90 - 75) / 10 = 1.5</a:t>
                      </a:r>
                      <a:endParaRPr lang="en-IN" dirty="0">
                        <a:effectLst/>
                      </a:endParaRPr>
                    </a:p>
                  </a:txBody>
                  <a:tcPr marL="9525" marR="9525" marT="6350" marB="6350" anchor="b"/>
                </a:tc>
                <a:extLst>
                  <a:ext uri="{0D108BD9-81ED-4DB2-BD59-A6C34878D82A}">
                    <a16:rowId xmlns:a16="http://schemas.microsoft.com/office/drawing/2014/main" val="2967158716"/>
                  </a:ext>
                </a:extLst>
              </a:tr>
              <a:tr h="399911">
                <a:tc>
                  <a:txBody>
                    <a:bodyPr/>
                    <a:lstStyle/>
                    <a:p>
                      <a:pPr algn="ctr" rtl="0" fontAlgn="b"/>
                      <a:r>
                        <a:rPr lang="en-IN" dirty="0">
                          <a:effectLst/>
                        </a:rPr>
                        <a:t>D</a:t>
                      </a:r>
                    </a:p>
                  </a:txBody>
                  <a:tcPr marL="9525" marR="9525" marT="6350" marB="6350" anchor="b"/>
                </a:tc>
                <a:tc>
                  <a:txBody>
                    <a:bodyPr/>
                    <a:lstStyle/>
                    <a:p>
                      <a:pPr algn="ctr" rtl="0" fontAlgn="b"/>
                      <a:r>
                        <a:rPr lang="en-IN">
                          <a:effectLst/>
                        </a:rPr>
                        <a:t>72</a:t>
                      </a:r>
                    </a:p>
                  </a:txBody>
                  <a:tcPr marL="9525" marR="9525" marT="6350" marB="6350" anchor="b"/>
                </a:tc>
                <a:tc>
                  <a:txBody>
                    <a:bodyPr/>
                    <a:lstStyle/>
                    <a:p>
                      <a:pPr algn="ctr" rtl="0" fontAlgn="b"/>
                      <a:r>
                        <a:rPr lang="en-IN">
                          <a:effectLst/>
                        </a:rPr>
                        <a:t>75</a:t>
                      </a:r>
                    </a:p>
                  </a:txBody>
                  <a:tcPr marL="9525" marR="9525" marT="6350" marB="6350" anchor="b"/>
                </a:tc>
                <a:tc>
                  <a:txBody>
                    <a:bodyPr/>
                    <a:lstStyle/>
                    <a:p>
                      <a:pPr algn="ctr" rtl="0" fontAlgn="b"/>
                      <a:r>
                        <a:rPr lang="en-IN">
                          <a:effectLst/>
                        </a:rPr>
                        <a:t>10</a:t>
                      </a:r>
                    </a:p>
                  </a:txBody>
                  <a:tcPr marL="9525" marR="9525" marT="6350" marB="6350" anchor="b"/>
                </a:tc>
                <a:tc>
                  <a:txBody>
                    <a:bodyPr/>
                    <a:lstStyle/>
                    <a:p>
                      <a:pPr algn="ctr" rtl="0" fontAlgn="b"/>
                      <a:r>
                        <a:rPr lang="en-IN" sz="1800" b="0" i="0" kern="1200" dirty="0">
                          <a:solidFill>
                            <a:schemeClr val="tx1"/>
                          </a:solidFill>
                          <a:effectLst/>
                          <a:latin typeface="+mn-lt"/>
                          <a:ea typeface="+mn-ea"/>
                          <a:cs typeface="+mn-cs"/>
                        </a:rPr>
                        <a:t>(72 - 75) / 10 = -0.3</a:t>
                      </a:r>
                      <a:endParaRPr lang="en-IN" dirty="0">
                        <a:effectLst/>
                      </a:endParaRPr>
                    </a:p>
                  </a:txBody>
                  <a:tcPr marL="9525" marR="9525" marT="6350" marB="6350" anchor="b"/>
                </a:tc>
                <a:extLst>
                  <a:ext uri="{0D108BD9-81ED-4DB2-BD59-A6C34878D82A}">
                    <a16:rowId xmlns:a16="http://schemas.microsoft.com/office/drawing/2014/main" val="3037509293"/>
                  </a:ext>
                </a:extLst>
              </a:tr>
            </a:tbl>
          </a:graphicData>
        </a:graphic>
      </p:graphicFrame>
      <p:sp>
        <p:nvSpPr>
          <p:cNvPr id="17" name="TextBox 16">
            <a:extLst>
              <a:ext uri="{FF2B5EF4-FFF2-40B4-BE49-F238E27FC236}">
                <a16:creationId xmlns:a16="http://schemas.microsoft.com/office/drawing/2014/main" id="{CECF22E7-8A30-8357-5042-033D999ED3A6}"/>
              </a:ext>
            </a:extLst>
          </p:cNvPr>
          <p:cNvSpPr txBox="1"/>
          <p:nvPr/>
        </p:nvSpPr>
        <p:spPr>
          <a:xfrm>
            <a:off x="986118" y="4053478"/>
            <a:ext cx="10349753" cy="2246769"/>
          </a:xfrm>
          <a:prstGeom prst="rect">
            <a:avLst/>
          </a:prstGeom>
          <a:noFill/>
        </p:spPr>
        <p:txBody>
          <a:bodyPr wrap="square">
            <a:spAutoFit/>
          </a:bodyPr>
          <a:lstStyle/>
          <a:p>
            <a:r>
              <a:rPr lang="en-IN" sz="2000" dirty="0"/>
              <a:t>for Student A, the Z-score is 0.5, indicating that their exam score is 0.5 standard deviations above the mean. For Student B, the Z-score is -1.0, indicating that their exam score is 1.0 standard deviations below the mean. Similarly, the Z-scores for Students C and D can be interpreted in the same way.</a:t>
            </a:r>
          </a:p>
          <a:p>
            <a:endParaRPr lang="en-IN" sz="2000" dirty="0"/>
          </a:p>
          <a:p>
            <a:r>
              <a:rPr lang="en-IN" sz="2000" dirty="0"/>
              <a:t>These Z-scores allow you to compare scores on a standardized scale and make statistical inferences about the distribution of exam performance in the class.</a:t>
            </a:r>
          </a:p>
        </p:txBody>
      </p:sp>
    </p:spTree>
    <p:extLst>
      <p:ext uri="{BB962C8B-B14F-4D97-AF65-F5344CB8AC3E}">
        <p14:creationId xmlns:p14="http://schemas.microsoft.com/office/powerpoint/2010/main" val="2461481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5400" dirty="0"/>
              <a:t>Central Limit Theorem &amp; Its Importance </a:t>
            </a:r>
          </a:p>
        </p:txBody>
      </p:sp>
      <p:pic>
        <p:nvPicPr>
          <p:cNvPr id="7" name="Picture 6" descr="STATISTICAL ANALYSIS - Research Graduate">
            <a:extLst>
              <a:ext uri="{FF2B5EF4-FFF2-40B4-BE49-F238E27FC236}">
                <a16:creationId xmlns:a16="http://schemas.microsoft.com/office/drawing/2014/main" id="{B127326B-3936-FB32-F00F-218032DE3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94" t="1379" r="9836" b="1379"/>
          <a:stretch>
            <a:fillRect/>
          </a:stretch>
        </p:blipFill>
        <p:spPr bwMode="auto">
          <a:xfrm>
            <a:off x="5511801" y="1"/>
            <a:ext cx="6680200" cy="6858000"/>
          </a:xfrm>
          <a:custGeom>
            <a:avLst/>
            <a:gdLst>
              <a:gd name="connsiteX0" fmla="*/ 2560797 w 6680200"/>
              <a:gd name="connsiteY0" fmla="*/ 0 h 6858000"/>
              <a:gd name="connsiteX1" fmla="*/ 6680200 w 6680200"/>
              <a:gd name="connsiteY1" fmla="*/ 0 h 6858000"/>
              <a:gd name="connsiteX2" fmla="*/ 6680200 w 6680200"/>
              <a:gd name="connsiteY2" fmla="*/ 6858000 h 6858000"/>
              <a:gd name="connsiteX3" fmla="*/ 0 w 6680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80200" h="6858000">
                <a:moveTo>
                  <a:pt x="2560797" y="0"/>
                </a:moveTo>
                <a:lnTo>
                  <a:pt x="6680200" y="0"/>
                </a:lnTo>
                <a:lnTo>
                  <a:pt x="66802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02B5F242-001C-A17E-C159-34DDE70F8BCC}"/>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6816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Central Limit Theorem</a:t>
            </a:r>
          </a:p>
        </p:txBody>
      </p:sp>
      <p:sp>
        <p:nvSpPr>
          <p:cNvPr id="3" name="Content Placeholder 2">
            <a:extLst>
              <a:ext uri="{FF2B5EF4-FFF2-40B4-BE49-F238E27FC236}">
                <a16:creationId xmlns:a16="http://schemas.microsoft.com/office/drawing/2014/main" id="{DFC1146A-43A9-D6E8-F309-CA98400D2C3A}"/>
              </a:ext>
            </a:extLst>
          </p:cNvPr>
          <p:cNvSpPr>
            <a:spLocks noGrp="1"/>
          </p:cNvSpPr>
          <p:nvPr>
            <p:ph idx="1"/>
          </p:nvPr>
        </p:nvSpPr>
        <p:spPr/>
        <p:txBody>
          <a:bodyPr lIns="0" tIns="0" rIns="0" bIns="0">
            <a:normAutofit/>
          </a:bodyPr>
          <a:lstStyle/>
          <a:p>
            <a:pPr marL="0" indent="0">
              <a:buNone/>
            </a:pPr>
            <a:r>
              <a:rPr lang="en-US" sz="2400" b="1" dirty="0">
                <a:solidFill>
                  <a:schemeClr val="tx1"/>
                </a:solidFill>
              </a:rPr>
              <a:t>Central Limit Theorem</a:t>
            </a:r>
          </a:p>
          <a:p>
            <a:pPr marL="0" indent="0">
              <a:buNone/>
            </a:pPr>
            <a:endParaRPr lang="en-US" sz="400" dirty="0"/>
          </a:p>
          <a:p>
            <a:pPr marL="0" indent="0">
              <a:buNone/>
            </a:pPr>
            <a:r>
              <a:rPr lang="en-US" sz="2200" dirty="0"/>
              <a:t>The Central Limit Theorem (CLT) is a fundamental concept in statistics that states the following:</a:t>
            </a:r>
          </a:p>
          <a:p>
            <a:pPr marL="0" indent="0">
              <a:buNone/>
            </a:pPr>
            <a:endParaRPr lang="en-US" sz="400" dirty="0"/>
          </a:p>
          <a:p>
            <a:pPr marL="457200" lvl="1" indent="0">
              <a:buNone/>
            </a:pPr>
            <a:r>
              <a:rPr lang="en-US" sz="2200" i="1" dirty="0"/>
              <a:t>“When independent random variables are added together, their properly normalized sum tends toward a normal distribution (a bell-shaped curve), regardless of the shape of the original random variables' distributions.”</a:t>
            </a:r>
          </a:p>
          <a:p>
            <a:pPr marL="0" indent="0">
              <a:buNone/>
            </a:pPr>
            <a:endParaRPr lang="en-US" sz="400" dirty="0"/>
          </a:p>
          <a:p>
            <a:pPr marL="0" indent="0">
              <a:buNone/>
            </a:pPr>
            <a:r>
              <a:rPr lang="en-US" sz="2200" dirty="0"/>
              <a:t>In other words, as you take larger and larger samples from a population and calculate the means (or sums) of those samples, the distribution of those sample means will approach a normal distribution, even if the population itself is not normally distributed.</a:t>
            </a:r>
          </a:p>
        </p:txBody>
      </p:sp>
    </p:spTree>
    <p:extLst>
      <p:ext uri="{BB962C8B-B14F-4D97-AF65-F5344CB8AC3E}">
        <p14:creationId xmlns:p14="http://schemas.microsoft.com/office/powerpoint/2010/main" val="859582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Cont…</a:t>
            </a:r>
          </a:p>
        </p:txBody>
      </p:sp>
      <p:sp>
        <p:nvSpPr>
          <p:cNvPr id="3" name="Content Placeholder 2">
            <a:extLst>
              <a:ext uri="{FF2B5EF4-FFF2-40B4-BE49-F238E27FC236}">
                <a16:creationId xmlns:a16="http://schemas.microsoft.com/office/drawing/2014/main" id="{0999B7A6-4DEF-0EF2-D041-9E05C62DC9F1}"/>
              </a:ext>
            </a:extLst>
          </p:cNvPr>
          <p:cNvSpPr>
            <a:spLocks noGrp="1"/>
          </p:cNvSpPr>
          <p:nvPr>
            <p:ph idx="1"/>
          </p:nvPr>
        </p:nvSpPr>
        <p:spPr>
          <a:xfrm>
            <a:off x="678884" y="1659835"/>
            <a:ext cx="10834234" cy="2566477"/>
          </a:xfrm>
        </p:spPr>
        <p:txBody>
          <a:bodyPr lIns="0" tIns="0" rIns="0" bIns="0" numCol="1" spcCol="252000">
            <a:noAutofit/>
          </a:bodyPr>
          <a:lstStyle/>
          <a:p>
            <a:pPr marL="0" indent="0">
              <a:lnSpc>
                <a:spcPct val="100000"/>
              </a:lnSpc>
              <a:spcBef>
                <a:spcPts val="300"/>
              </a:spcBef>
              <a:spcAft>
                <a:spcPts val="300"/>
              </a:spcAft>
              <a:buNone/>
            </a:pPr>
            <a:r>
              <a:rPr lang="en-US" sz="2200" b="1" dirty="0">
                <a:solidFill>
                  <a:schemeClr val="tx1"/>
                </a:solidFill>
              </a:rPr>
              <a:t>Imagining an experiment may help you to understand sampling distributions:</a:t>
            </a:r>
          </a:p>
          <a:p>
            <a:pPr>
              <a:lnSpc>
                <a:spcPct val="100000"/>
              </a:lnSpc>
              <a:spcBef>
                <a:spcPts val="200"/>
              </a:spcBef>
              <a:spcAft>
                <a:spcPts val="200"/>
              </a:spcAft>
            </a:pPr>
            <a:r>
              <a:rPr lang="en-US" sz="2200" dirty="0"/>
              <a:t>Suppose that you draw a random sample from a population and calculate a statistic for the sample, such as the mean.</a:t>
            </a:r>
          </a:p>
          <a:p>
            <a:pPr>
              <a:lnSpc>
                <a:spcPct val="100000"/>
              </a:lnSpc>
              <a:spcBef>
                <a:spcPts val="200"/>
              </a:spcBef>
              <a:spcAft>
                <a:spcPts val="200"/>
              </a:spcAft>
            </a:pPr>
            <a:r>
              <a:rPr lang="en-US" sz="2200" dirty="0"/>
              <a:t>Now you draw another random sample of the same size, and again calculate the mean.</a:t>
            </a:r>
          </a:p>
          <a:p>
            <a:pPr>
              <a:lnSpc>
                <a:spcPct val="100000"/>
              </a:lnSpc>
              <a:spcBef>
                <a:spcPts val="200"/>
              </a:spcBef>
              <a:spcAft>
                <a:spcPts val="200"/>
              </a:spcAft>
            </a:pPr>
            <a:r>
              <a:rPr lang="en-US" sz="2200" dirty="0"/>
              <a:t>You repeat this process many times, and end up with a large number of means, one for each sample.</a:t>
            </a:r>
          </a:p>
          <a:p>
            <a:pPr>
              <a:lnSpc>
                <a:spcPct val="100000"/>
              </a:lnSpc>
              <a:spcBef>
                <a:spcPts val="200"/>
              </a:spcBef>
              <a:spcAft>
                <a:spcPts val="200"/>
              </a:spcAft>
            </a:pPr>
            <a:r>
              <a:rPr lang="en-US" sz="2200" dirty="0"/>
              <a:t>The distribution of the sample means is an example of a sampling distribution.</a:t>
            </a:r>
          </a:p>
          <a:p>
            <a:pPr>
              <a:lnSpc>
                <a:spcPct val="100000"/>
              </a:lnSpc>
              <a:spcBef>
                <a:spcPts val="300"/>
              </a:spcBef>
              <a:spcAft>
                <a:spcPts val="300"/>
              </a:spcAft>
            </a:pPr>
            <a:endParaRPr lang="en-US" sz="2200" dirty="0"/>
          </a:p>
          <a:p>
            <a:pPr marL="0" indent="0">
              <a:lnSpc>
                <a:spcPct val="100000"/>
              </a:lnSpc>
              <a:spcBef>
                <a:spcPts val="300"/>
              </a:spcBef>
              <a:spcAft>
                <a:spcPts val="300"/>
              </a:spcAft>
              <a:buNone/>
            </a:pPr>
            <a:endParaRPr lang="en-US" sz="2200" dirty="0"/>
          </a:p>
        </p:txBody>
      </p:sp>
      <p:pic>
        <p:nvPicPr>
          <p:cNvPr id="4" name="Picture 3" descr="Central Limit Theorem - Definition, Formula and Applications">
            <a:extLst>
              <a:ext uri="{FF2B5EF4-FFF2-40B4-BE49-F238E27FC236}">
                <a16:creationId xmlns:a16="http://schemas.microsoft.com/office/drawing/2014/main" id="{BD42B6F1-E4F3-BB98-69CD-4AA1FC5218AB}"/>
              </a:ext>
            </a:extLst>
          </p:cNvPr>
          <p:cNvPicPr>
            <a:picLocks noChangeAspect="1"/>
          </p:cNvPicPr>
          <p:nvPr/>
        </p:nvPicPr>
        <p:blipFill rotWithShape="1">
          <a:blip r:embed="rId2">
            <a:clrChange>
              <a:clrFrom>
                <a:srgbClr val="FFFFFF"/>
              </a:clrFrom>
              <a:clrTo>
                <a:srgbClr val="FFFFFF">
                  <a:alpha val="0"/>
                </a:srgbClr>
              </a:clrTo>
            </a:clrChange>
          </a:blip>
          <a:srcRect l="19644" t="9504" r="19930" b="9415"/>
          <a:stretch/>
        </p:blipFill>
        <p:spPr>
          <a:xfrm>
            <a:off x="8561760" y="4270127"/>
            <a:ext cx="2951358" cy="1856076"/>
          </a:xfrm>
          <a:prstGeom prst="rect">
            <a:avLst/>
          </a:prstGeom>
        </p:spPr>
      </p:pic>
      <p:sp>
        <p:nvSpPr>
          <p:cNvPr id="6" name="Content Placeholder 2">
            <a:extLst>
              <a:ext uri="{FF2B5EF4-FFF2-40B4-BE49-F238E27FC236}">
                <a16:creationId xmlns:a16="http://schemas.microsoft.com/office/drawing/2014/main" id="{62E51EE6-FE58-006D-C2CE-25294ED54C2B}"/>
              </a:ext>
            </a:extLst>
          </p:cNvPr>
          <p:cNvSpPr txBox="1">
            <a:spLocks/>
          </p:cNvSpPr>
          <p:nvPr/>
        </p:nvSpPr>
        <p:spPr>
          <a:xfrm>
            <a:off x="678884" y="4349824"/>
            <a:ext cx="7673379" cy="2173639"/>
          </a:xfrm>
          <a:prstGeom prst="rect">
            <a:avLst/>
          </a:prstGeom>
        </p:spPr>
        <p:txBody>
          <a:bodyPr vert="horz" lIns="0" tIns="0" rIns="0" bIns="0" numCol="1" spcCol="252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spcAft>
                <a:spcPts val="300"/>
              </a:spcAft>
              <a:buFont typeface="Arial" panose="020B0604020202020204" pitchFamily="34" charset="0"/>
              <a:buNone/>
            </a:pPr>
            <a:r>
              <a:rPr lang="en-US" sz="2200" dirty="0"/>
              <a:t>The central limit theorem says that the sampling distribution of the mean will always be normally distributed, if the sample size is large enough.</a:t>
            </a:r>
          </a:p>
          <a:p>
            <a:pPr marL="0" indent="0">
              <a:lnSpc>
                <a:spcPct val="100000"/>
              </a:lnSpc>
              <a:spcBef>
                <a:spcPts val="300"/>
              </a:spcBef>
              <a:spcAft>
                <a:spcPts val="300"/>
              </a:spcAft>
              <a:buFont typeface="Arial" panose="020B0604020202020204" pitchFamily="34" charset="0"/>
              <a:buNone/>
            </a:pPr>
            <a:r>
              <a:rPr lang="en-US" sz="2200" dirty="0"/>
              <a:t>Regardless of whether the population has a normal, Poisson, binomial, or any other distribution, the sampling distribution of the mean will be normal.​</a:t>
            </a:r>
          </a:p>
        </p:txBody>
      </p:sp>
    </p:spTree>
    <p:extLst>
      <p:ext uri="{BB962C8B-B14F-4D97-AF65-F5344CB8AC3E}">
        <p14:creationId xmlns:p14="http://schemas.microsoft.com/office/powerpoint/2010/main" val="4124401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5400" dirty="0"/>
              <a:t>Skewness &amp; T-distributions</a:t>
            </a:r>
          </a:p>
        </p:txBody>
      </p:sp>
      <p:pic>
        <p:nvPicPr>
          <p:cNvPr id="6" name="Picture 5" descr="Bell Shaped Curve: Normal Distribution In Statistics">
            <a:extLst>
              <a:ext uri="{FF2B5EF4-FFF2-40B4-BE49-F238E27FC236}">
                <a16:creationId xmlns:a16="http://schemas.microsoft.com/office/drawing/2014/main" id="{B9F14112-3339-717E-368F-E03890D6F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69" r="16358"/>
          <a:stretch>
            <a:fillRect/>
          </a:stretch>
        </p:blipFill>
        <p:spPr bwMode="auto">
          <a:xfrm>
            <a:off x="5511803" y="2"/>
            <a:ext cx="6680199" cy="6857999"/>
          </a:xfrm>
          <a:custGeom>
            <a:avLst/>
            <a:gdLst>
              <a:gd name="connsiteX0" fmla="*/ 2560796 w 6680199"/>
              <a:gd name="connsiteY0" fmla="*/ 0 h 6857999"/>
              <a:gd name="connsiteX1" fmla="*/ 6680199 w 6680199"/>
              <a:gd name="connsiteY1" fmla="*/ 0 h 6857999"/>
              <a:gd name="connsiteX2" fmla="*/ 6680199 w 6680199"/>
              <a:gd name="connsiteY2" fmla="*/ 6857999 h 6857999"/>
              <a:gd name="connsiteX3" fmla="*/ 0 w 66801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80199" h="6857999">
                <a:moveTo>
                  <a:pt x="2560796" y="0"/>
                </a:moveTo>
                <a:lnTo>
                  <a:pt x="6680199" y="0"/>
                </a:lnTo>
                <a:lnTo>
                  <a:pt x="6680199" y="6857999"/>
                </a:lnTo>
                <a:lnTo>
                  <a:pt x="0" y="6857999"/>
                </a:lnTo>
                <a:close/>
              </a:path>
            </a:pathLst>
          </a:custGeom>
          <a:noFill/>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79C50051-F95F-72E8-8568-B973AEA6E9A2}"/>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6092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Skewness</a:t>
            </a:r>
          </a:p>
        </p:txBody>
      </p:sp>
      <p:sp>
        <p:nvSpPr>
          <p:cNvPr id="3" name="Content Placeholder 2">
            <a:extLst>
              <a:ext uri="{FF2B5EF4-FFF2-40B4-BE49-F238E27FC236}">
                <a16:creationId xmlns:a16="http://schemas.microsoft.com/office/drawing/2014/main" id="{0999B7A6-4DEF-0EF2-D041-9E05C62DC9F1}"/>
              </a:ext>
            </a:extLst>
          </p:cNvPr>
          <p:cNvSpPr>
            <a:spLocks noGrp="1"/>
          </p:cNvSpPr>
          <p:nvPr>
            <p:ph idx="1"/>
          </p:nvPr>
        </p:nvSpPr>
        <p:spPr>
          <a:xfrm>
            <a:off x="678884" y="1659834"/>
            <a:ext cx="10834234" cy="4594499"/>
          </a:xfrm>
        </p:spPr>
        <p:txBody>
          <a:bodyPr lIns="0" tIns="0" rIns="0" bIns="0" numCol="1" spcCol="252000">
            <a:noAutofit/>
          </a:bodyPr>
          <a:lstStyle/>
          <a:p>
            <a:pPr marL="0" indent="0">
              <a:lnSpc>
                <a:spcPct val="100000"/>
              </a:lnSpc>
              <a:spcBef>
                <a:spcPts val="300"/>
              </a:spcBef>
              <a:spcAft>
                <a:spcPts val="300"/>
              </a:spcAft>
              <a:buNone/>
            </a:pPr>
            <a:r>
              <a:rPr lang="en-US" sz="2200" dirty="0"/>
              <a:t>Skewness is a statistical measure that describes the asymmetry or lack of symmetry in the distribution of data. It quantifies the degree and direction of deviation from a perfectly symmetric distribution, such as a normal distribution.</a:t>
            </a:r>
          </a:p>
          <a:p>
            <a:pPr marL="0" indent="0">
              <a:lnSpc>
                <a:spcPct val="100000"/>
              </a:lnSpc>
              <a:spcBef>
                <a:spcPts val="300"/>
              </a:spcBef>
              <a:spcAft>
                <a:spcPts val="300"/>
              </a:spcAft>
              <a:buNone/>
            </a:pPr>
            <a:endParaRPr lang="en-US" sz="400" dirty="0"/>
          </a:p>
          <a:p>
            <a:pPr marL="0" indent="0">
              <a:lnSpc>
                <a:spcPct val="100000"/>
              </a:lnSpc>
              <a:spcBef>
                <a:spcPts val="300"/>
              </a:spcBef>
              <a:spcAft>
                <a:spcPts val="300"/>
              </a:spcAft>
              <a:buNone/>
            </a:pPr>
            <a:r>
              <a:rPr lang="en-US" sz="2200" b="1" dirty="0">
                <a:solidFill>
                  <a:schemeClr val="tx1"/>
                </a:solidFill>
              </a:rPr>
              <a:t>Positive vs. Negative Skew</a:t>
            </a:r>
          </a:p>
          <a:p>
            <a:pPr marL="0" indent="0">
              <a:lnSpc>
                <a:spcPct val="100000"/>
              </a:lnSpc>
              <a:spcBef>
                <a:spcPts val="300"/>
              </a:spcBef>
              <a:spcAft>
                <a:spcPts val="300"/>
              </a:spcAft>
              <a:buNone/>
            </a:pPr>
            <a:endParaRPr lang="en-US" sz="400" b="1" dirty="0">
              <a:solidFill>
                <a:schemeClr val="tx1"/>
              </a:solidFill>
            </a:endParaRPr>
          </a:p>
          <a:p>
            <a:pPr marL="457200" indent="-457200">
              <a:lnSpc>
                <a:spcPct val="100000"/>
              </a:lnSpc>
              <a:spcBef>
                <a:spcPts val="300"/>
              </a:spcBef>
              <a:spcAft>
                <a:spcPts val="300"/>
              </a:spcAft>
              <a:buFont typeface="+mj-lt"/>
              <a:buAutoNum type="arabicPeriod"/>
            </a:pPr>
            <a:r>
              <a:rPr lang="en-US" sz="2200" b="1" dirty="0">
                <a:solidFill>
                  <a:schemeClr val="tx1"/>
                </a:solidFill>
              </a:rPr>
              <a:t>Positive Skew (Right Skew): </a:t>
            </a:r>
            <a:r>
              <a:rPr lang="en-US" sz="2200" dirty="0"/>
              <a:t>In a positively skewed distribution, the tail on the right-hand side (the larger values) is longer or fatter than the left-hand side (the smaller values). The mean is typically greater than the median, and the distribution has a longer right tail.</a:t>
            </a:r>
          </a:p>
          <a:p>
            <a:pPr>
              <a:lnSpc>
                <a:spcPct val="100000"/>
              </a:lnSpc>
              <a:spcBef>
                <a:spcPts val="300"/>
              </a:spcBef>
              <a:spcAft>
                <a:spcPts val="300"/>
              </a:spcAft>
              <a:buFont typeface="+mj-lt"/>
              <a:buAutoNum type="arabicPeriod"/>
            </a:pPr>
            <a:endParaRPr lang="en-US" sz="300" dirty="0"/>
          </a:p>
          <a:p>
            <a:pPr marL="457200" indent="-457200">
              <a:lnSpc>
                <a:spcPct val="100000"/>
              </a:lnSpc>
              <a:spcBef>
                <a:spcPts val="300"/>
              </a:spcBef>
              <a:spcAft>
                <a:spcPts val="300"/>
              </a:spcAft>
              <a:buFont typeface="+mj-lt"/>
              <a:buAutoNum type="arabicPeriod"/>
            </a:pPr>
            <a:r>
              <a:rPr lang="en-US" sz="2200" b="1" dirty="0">
                <a:solidFill>
                  <a:schemeClr val="tx1"/>
                </a:solidFill>
              </a:rPr>
              <a:t>Negative Skew (Left Skew): </a:t>
            </a:r>
            <a:r>
              <a:rPr lang="en-US" sz="2200" dirty="0"/>
              <a:t>In a negatively skewed distribution, the tail on the left-hand side (the smaller values) is longer or fatter than the right-hand side (the larger values). The mean is typically less than the median, and the distribution has a longer left tail.</a:t>
            </a:r>
          </a:p>
          <a:p>
            <a:pPr marL="0" indent="0">
              <a:lnSpc>
                <a:spcPct val="100000"/>
              </a:lnSpc>
              <a:spcBef>
                <a:spcPts val="300"/>
              </a:spcBef>
              <a:spcAft>
                <a:spcPts val="300"/>
              </a:spcAft>
              <a:buNone/>
            </a:pPr>
            <a:endParaRPr lang="en-US" sz="2200" dirty="0"/>
          </a:p>
        </p:txBody>
      </p:sp>
    </p:spTree>
    <p:extLst>
      <p:ext uri="{BB962C8B-B14F-4D97-AF65-F5344CB8AC3E}">
        <p14:creationId xmlns:p14="http://schemas.microsoft.com/office/powerpoint/2010/main" val="472934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3A8921C-830D-D847-1E81-D6DE404A5CE3}"/>
              </a:ext>
            </a:extLst>
          </p:cNvPr>
          <p:cNvSpPr>
            <a:spLocks noGrp="1"/>
          </p:cNvSpPr>
          <p:nvPr>
            <p:ph idx="1"/>
          </p:nvPr>
        </p:nvSpPr>
        <p:spPr>
          <a:xfrm>
            <a:off x="678884" y="1659834"/>
            <a:ext cx="10834234" cy="4594499"/>
          </a:xfrm>
        </p:spPr>
        <p:txBody>
          <a:bodyPr lIns="0" tIns="0" rIns="0" bIns="0" numCol="1" spcCol="252000">
            <a:noAutofit/>
          </a:bodyPr>
          <a:lstStyle/>
          <a:p>
            <a:pPr marL="0" indent="0">
              <a:lnSpc>
                <a:spcPct val="100000"/>
              </a:lnSpc>
              <a:spcBef>
                <a:spcPts val="300"/>
              </a:spcBef>
              <a:spcAft>
                <a:spcPts val="300"/>
              </a:spcAft>
              <a:buNone/>
            </a:pPr>
            <a:r>
              <a:rPr lang="en-US" sz="2200" b="1" dirty="0">
                <a:solidFill>
                  <a:schemeClr val="tx1"/>
                </a:solidFill>
              </a:rPr>
              <a:t>Positive vs. Negative Skew</a:t>
            </a:r>
          </a:p>
          <a:p>
            <a:pPr marL="0" indent="0">
              <a:lnSpc>
                <a:spcPct val="100000"/>
              </a:lnSpc>
              <a:spcBef>
                <a:spcPts val="300"/>
              </a:spcBef>
              <a:spcAft>
                <a:spcPts val="300"/>
              </a:spcAft>
              <a:buNone/>
            </a:pPr>
            <a:endParaRPr lang="en-US" sz="400" b="1" dirty="0">
              <a:solidFill>
                <a:schemeClr val="tx1"/>
              </a:solidFill>
            </a:endParaRPr>
          </a:p>
          <a:p>
            <a:pPr marL="457200" indent="-457200">
              <a:lnSpc>
                <a:spcPct val="100000"/>
              </a:lnSpc>
              <a:spcBef>
                <a:spcPts val="300"/>
              </a:spcBef>
              <a:spcAft>
                <a:spcPts val="300"/>
              </a:spcAft>
              <a:buFont typeface="+mj-lt"/>
              <a:buAutoNum type="arabicPeriod"/>
            </a:pPr>
            <a:r>
              <a:rPr lang="en-US" sz="2200" b="1" dirty="0">
                <a:solidFill>
                  <a:schemeClr val="tx1"/>
                </a:solidFill>
              </a:rPr>
              <a:t>Positive Skew (Right Skew)</a:t>
            </a:r>
            <a:endParaRPr lang="en-US" sz="300" dirty="0"/>
          </a:p>
          <a:p>
            <a:pPr marL="457200" indent="-457200">
              <a:lnSpc>
                <a:spcPct val="100000"/>
              </a:lnSpc>
              <a:spcBef>
                <a:spcPts val="300"/>
              </a:spcBef>
              <a:spcAft>
                <a:spcPts val="300"/>
              </a:spcAft>
              <a:buFont typeface="+mj-lt"/>
              <a:buAutoNum type="arabicPeriod"/>
            </a:pPr>
            <a:r>
              <a:rPr lang="en-US" sz="2200" b="1" dirty="0">
                <a:solidFill>
                  <a:schemeClr val="tx1"/>
                </a:solidFill>
              </a:rPr>
              <a:t>Negative Skew (Left Skew)</a:t>
            </a:r>
            <a:endParaRPr lang="en-US" sz="2200" dirty="0"/>
          </a:p>
        </p:txBody>
      </p:sp>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Cont….</a:t>
            </a:r>
          </a:p>
        </p:txBody>
      </p:sp>
      <p:pic>
        <p:nvPicPr>
          <p:cNvPr id="4" name="Picture 3" descr="A diagram of a normal distribution&#10;&#10;Description automatically generated">
            <a:extLst>
              <a:ext uri="{FF2B5EF4-FFF2-40B4-BE49-F238E27FC236}">
                <a16:creationId xmlns:a16="http://schemas.microsoft.com/office/drawing/2014/main" id="{3D9563D7-21D7-B91C-01EA-F34C5FC44603}"/>
              </a:ext>
            </a:extLst>
          </p:cNvPr>
          <p:cNvPicPr>
            <a:picLocks noChangeAspect="1"/>
          </p:cNvPicPr>
          <p:nvPr/>
        </p:nvPicPr>
        <p:blipFill rotWithShape="1">
          <a:blip r:embed="rId2">
            <a:clrChange>
              <a:clrFrom>
                <a:srgbClr val="FFFFFF"/>
              </a:clrFrom>
              <a:clrTo>
                <a:srgbClr val="FFFFFF">
                  <a:alpha val="0"/>
                </a:srgbClr>
              </a:clrTo>
            </a:clrChange>
          </a:blip>
          <a:srcRect l="1995" t="3142" r="1932" b="23701"/>
          <a:stretch/>
        </p:blipFill>
        <p:spPr>
          <a:xfrm>
            <a:off x="895149" y="3234891"/>
            <a:ext cx="10414535" cy="2159435"/>
          </a:xfrm>
          <a:prstGeom prst="rect">
            <a:avLst/>
          </a:prstGeom>
        </p:spPr>
      </p:pic>
    </p:spTree>
    <p:extLst>
      <p:ext uri="{BB962C8B-B14F-4D97-AF65-F5344CB8AC3E}">
        <p14:creationId xmlns:p14="http://schemas.microsoft.com/office/powerpoint/2010/main" val="2522983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3A8921C-830D-D847-1E81-D6DE404A5CE3}"/>
              </a:ext>
            </a:extLst>
          </p:cNvPr>
          <p:cNvSpPr>
            <a:spLocks noGrp="1"/>
          </p:cNvSpPr>
          <p:nvPr>
            <p:ph idx="1"/>
          </p:nvPr>
        </p:nvSpPr>
        <p:spPr>
          <a:xfrm>
            <a:off x="678884" y="1659834"/>
            <a:ext cx="10834234" cy="4594499"/>
          </a:xfrm>
        </p:spPr>
        <p:txBody>
          <a:bodyPr lIns="0" tIns="0" rIns="0" bIns="0" numCol="1" spcCol="252000">
            <a:noAutofit/>
          </a:bodyPr>
          <a:lstStyle/>
          <a:p>
            <a:pPr>
              <a:lnSpc>
                <a:spcPct val="100000"/>
              </a:lnSpc>
              <a:spcBef>
                <a:spcPts val="300"/>
              </a:spcBef>
              <a:spcAft>
                <a:spcPts val="300"/>
              </a:spcAft>
            </a:pPr>
            <a:r>
              <a:rPr lang="en-US" sz="2200" dirty="0"/>
              <a:t>Skewness indicates the direction (positive or negative) of data imbalance.</a:t>
            </a:r>
          </a:p>
          <a:p>
            <a:pPr>
              <a:lnSpc>
                <a:spcPct val="100000"/>
              </a:lnSpc>
              <a:spcBef>
                <a:spcPts val="300"/>
              </a:spcBef>
              <a:spcAft>
                <a:spcPts val="300"/>
              </a:spcAft>
            </a:pPr>
            <a:r>
              <a:rPr lang="en-US" sz="2200" dirty="0"/>
              <a:t>It helps identify the presence of outliers or extreme values in the data.</a:t>
            </a:r>
          </a:p>
          <a:p>
            <a:pPr>
              <a:lnSpc>
                <a:spcPct val="100000"/>
              </a:lnSpc>
              <a:spcBef>
                <a:spcPts val="300"/>
              </a:spcBef>
              <a:spcAft>
                <a:spcPts val="300"/>
              </a:spcAft>
            </a:pPr>
            <a:r>
              <a:rPr lang="en-US" sz="2200" dirty="0"/>
              <a:t>Skewed data can impact the choice between mean and median as a measure of central tendency.</a:t>
            </a:r>
          </a:p>
          <a:p>
            <a:pPr>
              <a:lnSpc>
                <a:spcPct val="100000"/>
              </a:lnSpc>
              <a:spcBef>
                <a:spcPts val="300"/>
              </a:spcBef>
              <a:spcAft>
                <a:spcPts val="300"/>
              </a:spcAft>
            </a:pPr>
            <a:r>
              <a:rPr lang="en-US" sz="2200" dirty="0"/>
              <a:t>Skewness guides decisions on data transformation or analysis methods for more accurate insights.</a:t>
            </a:r>
          </a:p>
          <a:p>
            <a:pPr>
              <a:lnSpc>
                <a:spcPct val="100000"/>
              </a:lnSpc>
              <a:spcBef>
                <a:spcPts val="300"/>
              </a:spcBef>
              <a:spcAft>
                <a:spcPts val="300"/>
              </a:spcAft>
            </a:pPr>
            <a:endParaRPr lang="en-US" sz="2200" dirty="0"/>
          </a:p>
        </p:txBody>
      </p:sp>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How skewness affects data interpretation</a:t>
            </a:r>
          </a:p>
        </p:txBody>
      </p:sp>
    </p:spTree>
    <p:extLst>
      <p:ext uri="{BB962C8B-B14F-4D97-AF65-F5344CB8AC3E}">
        <p14:creationId xmlns:p14="http://schemas.microsoft.com/office/powerpoint/2010/main" val="2927920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3A8921C-830D-D847-1E81-D6DE404A5CE3}"/>
              </a:ext>
            </a:extLst>
          </p:cNvPr>
          <p:cNvSpPr>
            <a:spLocks noGrp="1"/>
          </p:cNvSpPr>
          <p:nvPr>
            <p:ph idx="1"/>
          </p:nvPr>
        </p:nvSpPr>
        <p:spPr>
          <a:xfrm>
            <a:off x="678884" y="1659834"/>
            <a:ext cx="7223457" cy="4594499"/>
          </a:xfrm>
        </p:spPr>
        <p:txBody>
          <a:bodyPr lIns="0" tIns="0" rIns="0" bIns="0" numCol="1" spcCol="252000">
            <a:noAutofit/>
          </a:bodyPr>
          <a:lstStyle/>
          <a:p>
            <a:pPr marL="0" indent="0">
              <a:lnSpc>
                <a:spcPct val="100000"/>
              </a:lnSpc>
              <a:spcBef>
                <a:spcPts val="300"/>
              </a:spcBef>
              <a:spcAft>
                <a:spcPts val="300"/>
              </a:spcAft>
              <a:buNone/>
            </a:pPr>
            <a:r>
              <a:rPr lang="en-US" sz="2200" dirty="0"/>
              <a:t>Kurtosis is a statistical measure that quantifies the degree to which a probability distribution deviates from a normal distribution in terms of the shape and concentration of data in the tails. It provides insights into the presence of outliers and the </a:t>
            </a:r>
            <a:r>
              <a:rPr lang="en-US" sz="2200" b="1" dirty="0">
                <a:solidFill>
                  <a:schemeClr val="tx1"/>
                </a:solidFill>
              </a:rPr>
              <a:t>"tailedness" </a:t>
            </a:r>
            <a:r>
              <a:rPr lang="en-US" sz="2200" dirty="0"/>
              <a:t>of the distribution.</a:t>
            </a:r>
          </a:p>
          <a:p>
            <a:pPr marL="0" indent="0">
              <a:lnSpc>
                <a:spcPct val="100000"/>
              </a:lnSpc>
              <a:spcBef>
                <a:spcPts val="300"/>
              </a:spcBef>
              <a:spcAft>
                <a:spcPts val="300"/>
              </a:spcAft>
              <a:buNone/>
            </a:pPr>
            <a:endParaRPr lang="en-US" sz="200" dirty="0"/>
          </a:p>
          <a:p>
            <a:pPr>
              <a:lnSpc>
                <a:spcPct val="100000"/>
              </a:lnSpc>
              <a:spcBef>
                <a:spcPts val="300"/>
              </a:spcBef>
              <a:spcAft>
                <a:spcPts val="300"/>
              </a:spcAft>
            </a:pPr>
            <a:r>
              <a:rPr lang="en-US" sz="2200" b="1" dirty="0">
                <a:solidFill>
                  <a:schemeClr val="tx1"/>
                </a:solidFill>
              </a:rPr>
              <a:t>Mesokurtic: </a:t>
            </a:r>
            <a:r>
              <a:rPr lang="en-US" sz="2200" dirty="0"/>
              <a:t>Similar to a normal distribution (kurtosis = 0).</a:t>
            </a:r>
          </a:p>
          <a:p>
            <a:pPr>
              <a:lnSpc>
                <a:spcPct val="100000"/>
              </a:lnSpc>
              <a:spcBef>
                <a:spcPts val="300"/>
              </a:spcBef>
              <a:spcAft>
                <a:spcPts val="300"/>
              </a:spcAft>
            </a:pPr>
            <a:r>
              <a:rPr lang="en-US" sz="2200" b="1" dirty="0">
                <a:solidFill>
                  <a:schemeClr val="tx1"/>
                </a:solidFill>
              </a:rPr>
              <a:t>Leptokurtic: </a:t>
            </a:r>
            <a:r>
              <a:rPr lang="en-US" sz="2200" dirty="0"/>
              <a:t>Tails are fatter, and the central peak is higher (positive kurtosis or Kurtosis &gt; 0).</a:t>
            </a:r>
          </a:p>
          <a:p>
            <a:pPr>
              <a:lnSpc>
                <a:spcPct val="100000"/>
              </a:lnSpc>
              <a:spcBef>
                <a:spcPts val="300"/>
              </a:spcBef>
              <a:spcAft>
                <a:spcPts val="300"/>
              </a:spcAft>
            </a:pPr>
            <a:r>
              <a:rPr lang="en-US" sz="2200" b="1" dirty="0">
                <a:solidFill>
                  <a:schemeClr val="tx1"/>
                </a:solidFill>
              </a:rPr>
              <a:t>Platykurtic: </a:t>
            </a:r>
            <a:r>
              <a:rPr lang="en-US" sz="2200" dirty="0"/>
              <a:t>Tails are thinner, and the central peak is lower (negative kurtosis or Kurtosis &lt; 0).</a:t>
            </a:r>
          </a:p>
          <a:p>
            <a:pPr marL="0" indent="0">
              <a:lnSpc>
                <a:spcPct val="100000"/>
              </a:lnSpc>
              <a:spcBef>
                <a:spcPts val="300"/>
              </a:spcBef>
              <a:spcAft>
                <a:spcPts val="300"/>
              </a:spcAft>
              <a:buNone/>
            </a:pPr>
            <a:endParaRPr lang="en-US" sz="200" dirty="0"/>
          </a:p>
          <a:p>
            <a:pPr marL="0" indent="0">
              <a:lnSpc>
                <a:spcPct val="100000"/>
              </a:lnSpc>
              <a:spcBef>
                <a:spcPts val="300"/>
              </a:spcBef>
              <a:spcAft>
                <a:spcPts val="300"/>
              </a:spcAft>
              <a:buNone/>
            </a:pPr>
            <a:r>
              <a:rPr lang="en-US" sz="2200" dirty="0"/>
              <a:t>Kurtosis helps assess data's deviation from a normal distribution and its tendency toward extreme values.</a:t>
            </a:r>
          </a:p>
        </p:txBody>
      </p:sp>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Kurtosis</a:t>
            </a:r>
          </a:p>
        </p:txBody>
      </p:sp>
      <p:pic>
        <p:nvPicPr>
          <p:cNvPr id="3" name="Picture 2" descr="Coefficient of Kurtosis">
            <a:extLst>
              <a:ext uri="{FF2B5EF4-FFF2-40B4-BE49-F238E27FC236}">
                <a16:creationId xmlns:a16="http://schemas.microsoft.com/office/drawing/2014/main" id="{9D92A9AC-A9FC-F736-1A21-729CEE3E7C5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65770" y="2619184"/>
            <a:ext cx="4747346" cy="3159125"/>
          </a:xfrm>
          <a:prstGeom prst="rect">
            <a:avLst/>
          </a:prstGeom>
        </p:spPr>
      </p:pic>
    </p:spTree>
    <p:extLst>
      <p:ext uri="{BB962C8B-B14F-4D97-AF65-F5344CB8AC3E}">
        <p14:creationId xmlns:p14="http://schemas.microsoft.com/office/powerpoint/2010/main" val="1076276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5400" dirty="0"/>
              <a:t>Define Statistics and Its Importance. </a:t>
            </a:r>
          </a:p>
        </p:txBody>
      </p:sp>
      <p:pic>
        <p:nvPicPr>
          <p:cNvPr id="3" name="Picture 2" descr="Statistics Education Resources for Teachers and Students from the ASA –  Institute of Competition Sciences">
            <a:extLst>
              <a:ext uri="{FF2B5EF4-FFF2-40B4-BE49-F238E27FC236}">
                <a16:creationId xmlns:a16="http://schemas.microsoft.com/office/drawing/2014/main" id="{A91CDA24-2477-D58F-8807-DCC6EB3D8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854" r="21354"/>
          <a:stretch>
            <a:fillRect/>
          </a:stretch>
        </p:blipFill>
        <p:spPr bwMode="auto">
          <a:xfrm>
            <a:off x="5511802" y="2"/>
            <a:ext cx="6680199" cy="6857999"/>
          </a:xfrm>
          <a:custGeom>
            <a:avLst/>
            <a:gdLst>
              <a:gd name="connsiteX0" fmla="*/ 2560796 w 6680199"/>
              <a:gd name="connsiteY0" fmla="*/ 0 h 6857999"/>
              <a:gd name="connsiteX1" fmla="*/ 6680199 w 6680199"/>
              <a:gd name="connsiteY1" fmla="*/ 0 h 6857999"/>
              <a:gd name="connsiteX2" fmla="*/ 6680199 w 6680199"/>
              <a:gd name="connsiteY2" fmla="*/ 6857999 h 6857999"/>
              <a:gd name="connsiteX3" fmla="*/ 0 w 66801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80199" h="6857999">
                <a:moveTo>
                  <a:pt x="2560796" y="0"/>
                </a:moveTo>
                <a:lnTo>
                  <a:pt x="6680199" y="0"/>
                </a:lnTo>
                <a:lnTo>
                  <a:pt x="6680199" y="6857999"/>
                </a:lnTo>
                <a:lnTo>
                  <a:pt x="0" y="6857999"/>
                </a:lnTo>
                <a:close/>
              </a:path>
            </a:pathLst>
          </a:custGeom>
          <a:noFill/>
          <a:extLst>
            <a:ext uri="{909E8E84-426E-40DD-AFC4-6F175D3DCCD1}">
              <a14:hiddenFill xmlns:a14="http://schemas.microsoft.com/office/drawing/2010/main">
                <a:solidFill>
                  <a:srgbClr val="FFFFFF"/>
                </a:solidFill>
              </a14:hiddenFill>
            </a:ext>
          </a:extLst>
        </p:spPr>
      </p:pic>
      <p:sp>
        <p:nvSpPr>
          <p:cNvPr id="2" name="Rectangle 9">
            <a:extLst>
              <a:ext uri="{FF2B5EF4-FFF2-40B4-BE49-F238E27FC236}">
                <a16:creationId xmlns:a16="http://schemas.microsoft.com/office/drawing/2014/main" id="{309A034D-BF80-F180-7E9C-DC10E23FA267}"/>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3221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3A8921C-830D-D847-1E81-D6DE404A5CE3}"/>
              </a:ext>
            </a:extLst>
          </p:cNvPr>
          <p:cNvSpPr>
            <a:spLocks noGrp="1"/>
          </p:cNvSpPr>
          <p:nvPr>
            <p:ph idx="1"/>
          </p:nvPr>
        </p:nvSpPr>
        <p:spPr>
          <a:xfrm>
            <a:off x="678884" y="1659834"/>
            <a:ext cx="10834234" cy="4594499"/>
          </a:xfrm>
        </p:spPr>
        <p:txBody>
          <a:bodyPr lIns="0" tIns="0" rIns="0" bIns="0" numCol="1" spcCol="252000">
            <a:noAutofit/>
          </a:bodyPr>
          <a:lstStyle/>
          <a:p>
            <a:pPr marL="0" indent="0">
              <a:lnSpc>
                <a:spcPct val="100000"/>
              </a:lnSpc>
              <a:spcBef>
                <a:spcPts val="300"/>
              </a:spcBef>
              <a:spcAft>
                <a:spcPts val="300"/>
              </a:spcAft>
              <a:buNone/>
            </a:pPr>
            <a:r>
              <a:rPr lang="en-US" sz="2200" dirty="0"/>
              <a:t>A t-distribution, also known as Student's t-distribution, is a probability distribution that is used in statistics for making inferences about </a:t>
            </a:r>
            <a:r>
              <a:rPr lang="en-US" sz="2200" b="1" dirty="0">
                <a:solidFill>
                  <a:schemeClr val="tx1"/>
                </a:solidFill>
              </a:rPr>
              <a:t>population means when the sample size is small</a:t>
            </a:r>
            <a:r>
              <a:rPr lang="en-US" sz="2200" dirty="0"/>
              <a:t>, and the population's </a:t>
            </a:r>
            <a:r>
              <a:rPr lang="en-US" sz="2200" b="1" dirty="0">
                <a:solidFill>
                  <a:schemeClr val="tx1"/>
                </a:solidFill>
              </a:rPr>
              <a:t>standard deviation is unknown.</a:t>
            </a:r>
          </a:p>
          <a:p>
            <a:pPr marL="0" indent="0">
              <a:lnSpc>
                <a:spcPct val="100000"/>
              </a:lnSpc>
              <a:spcBef>
                <a:spcPts val="300"/>
              </a:spcBef>
              <a:spcAft>
                <a:spcPts val="300"/>
              </a:spcAft>
              <a:buNone/>
            </a:pPr>
            <a:endParaRPr lang="en-US" sz="200" dirty="0"/>
          </a:p>
          <a:p>
            <a:pPr marL="0" indent="0">
              <a:lnSpc>
                <a:spcPct val="100000"/>
              </a:lnSpc>
              <a:spcBef>
                <a:spcPts val="300"/>
              </a:spcBef>
              <a:spcAft>
                <a:spcPts val="300"/>
              </a:spcAft>
              <a:buNone/>
            </a:pPr>
            <a:r>
              <a:rPr lang="en-US" sz="2400" b="1" dirty="0">
                <a:solidFill>
                  <a:schemeClr val="tx1"/>
                </a:solidFill>
              </a:rPr>
              <a:t>Use in Hypothesis Testing</a:t>
            </a:r>
          </a:p>
          <a:p>
            <a:pPr marL="0" indent="0">
              <a:lnSpc>
                <a:spcPct val="100000"/>
              </a:lnSpc>
              <a:spcBef>
                <a:spcPts val="300"/>
              </a:spcBef>
              <a:spcAft>
                <a:spcPts val="300"/>
              </a:spcAft>
              <a:buNone/>
            </a:pPr>
            <a:endParaRPr lang="en-US" sz="200" dirty="0"/>
          </a:p>
          <a:p>
            <a:pPr marL="0" indent="0">
              <a:lnSpc>
                <a:spcPct val="100000"/>
              </a:lnSpc>
              <a:spcBef>
                <a:spcPts val="300"/>
              </a:spcBef>
              <a:spcAft>
                <a:spcPts val="300"/>
              </a:spcAft>
              <a:buNone/>
            </a:pPr>
            <a:r>
              <a:rPr lang="en-US" sz="2200" dirty="0"/>
              <a:t>T-distributions are commonly used in hypothesis testing, particularly when:</a:t>
            </a:r>
          </a:p>
          <a:p>
            <a:pPr>
              <a:lnSpc>
                <a:spcPct val="100000"/>
              </a:lnSpc>
              <a:spcBef>
                <a:spcPts val="300"/>
              </a:spcBef>
              <a:spcAft>
                <a:spcPts val="300"/>
              </a:spcAft>
            </a:pPr>
            <a:r>
              <a:rPr lang="en-US" sz="2200" dirty="0"/>
              <a:t>The sample size is small (typically less than 30).</a:t>
            </a:r>
          </a:p>
          <a:p>
            <a:pPr>
              <a:lnSpc>
                <a:spcPct val="100000"/>
              </a:lnSpc>
              <a:spcBef>
                <a:spcPts val="300"/>
              </a:spcBef>
              <a:spcAft>
                <a:spcPts val="300"/>
              </a:spcAft>
            </a:pPr>
            <a:r>
              <a:rPr lang="en-US" sz="2200" dirty="0"/>
              <a:t>The population standard deviation is unknown.</a:t>
            </a:r>
          </a:p>
          <a:p>
            <a:pPr>
              <a:lnSpc>
                <a:spcPct val="100000"/>
              </a:lnSpc>
              <a:spcBef>
                <a:spcPts val="300"/>
              </a:spcBef>
              <a:spcAft>
                <a:spcPts val="300"/>
              </a:spcAft>
            </a:pPr>
            <a:r>
              <a:rPr lang="en-US" sz="2200" dirty="0"/>
              <a:t>The sample data follows an approximately normal distribution.</a:t>
            </a:r>
          </a:p>
          <a:p>
            <a:pPr marL="0" indent="0">
              <a:lnSpc>
                <a:spcPct val="100000"/>
              </a:lnSpc>
              <a:spcBef>
                <a:spcPts val="300"/>
              </a:spcBef>
              <a:spcAft>
                <a:spcPts val="300"/>
              </a:spcAft>
              <a:buNone/>
            </a:pPr>
            <a:endParaRPr lang="en-US" sz="200" dirty="0"/>
          </a:p>
          <a:p>
            <a:pPr marL="0" indent="0">
              <a:lnSpc>
                <a:spcPct val="100000"/>
              </a:lnSpc>
              <a:spcBef>
                <a:spcPts val="300"/>
              </a:spcBef>
              <a:spcAft>
                <a:spcPts val="300"/>
              </a:spcAft>
              <a:buNone/>
            </a:pPr>
            <a:r>
              <a:rPr lang="en-US" sz="2200" dirty="0"/>
              <a:t>T-distributions provide critical values used to calculate confidence intervals and perform hypothesis tests for population means. The choice between using a t-distribution or a normal distribution depends on sample size and data characteristics.</a:t>
            </a:r>
          </a:p>
        </p:txBody>
      </p:sp>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T Distribution</a:t>
            </a:r>
          </a:p>
        </p:txBody>
      </p:sp>
    </p:spTree>
    <p:extLst>
      <p:ext uri="{BB962C8B-B14F-4D97-AF65-F5344CB8AC3E}">
        <p14:creationId xmlns:p14="http://schemas.microsoft.com/office/powerpoint/2010/main" val="3240045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3A8921C-830D-D847-1E81-D6DE404A5CE3}"/>
              </a:ext>
            </a:extLst>
          </p:cNvPr>
          <p:cNvSpPr>
            <a:spLocks noGrp="1"/>
          </p:cNvSpPr>
          <p:nvPr>
            <p:ph idx="1"/>
          </p:nvPr>
        </p:nvSpPr>
        <p:spPr>
          <a:xfrm>
            <a:off x="678884" y="1659834"/>
            <a:ext cx="5634830" cy="4594499"/>
          </a:xfrm>
        </p:spPr>
        <p:txBody>
          <a:bodyPr lIns="0" tIns="0" rIns="0" bIns="0" numCol="1" spcCol="252000">
            <a:noAutofit/>
          </a:bodyPr>
          <a:lstStyle/>
          <a:p>
            <a:pPr marL="0" indent="0">
              <a:lnSpc>
                <a:spcPct val="100000"/>
              </a:lnSpc>
              <a:spcBef>
                <a:spcPts val="300"/>
              </a:spcBef>
              <a:spcAft>
                <a:spcPts val="300"/>
              </a:spcAft>
              <a:buNone/>
            </a:pPr>
            <a:r>
              <a:rPr lang="en-US" sz="2200" b="1" dirty="0">
                <a:solidFill>
                  <a:schemeClr val="tx1"/>
                </a:solidFill>
              </a:rPr>
              <a:t>Comparison with the Normal Distribution</a:t>
            </a:r>
          </a:p>
          <a:p>
            <a:pPr marL="0" indent="0">
              <a:lnSpc>
                <a:spcPct val="100000"/>
              </a:lnSpc>
              <a:spcBef>
                <a:spcPts val="300"/>
              </a:spcBef>
              <a:spcAft>
                <a:spcPts val="300"/>
              </a:spcAft>
              <a:buNone/>
            </a:pPr>
            <a:endParaRPr lang="en-US" sz="200" dirty="0"/>
          </a:p>
          <a:p>
            <a:pPr marL="0" indent="0">
              <a:lnSpc>
                <a:spcPct val="100000"/>
              </a:lnSpc>
              <a:spcBef>
                <a:spcPts val="300"/>
              </a:spcBef>
              <a:spcAft>
                <a:spcPts val="300"/>
              </a:spcAft>
              <a:buNone/>
            </a:pPr>
            <a:r>
              <a:rPr lang="en-US" sz="2200" b="1" dirty="0">
                <a:solidFill>
                  <a:schemeClr val="tx1"/>
                </a:solidFill>
              </a:rPr>
              <a:t>T-distribution: </a:t>
            </a:r>
            <a:r>
              <a:rPr lang="en-US" sz="2200" dirty="0"/>
              <a:t>Has heavier tails, which means it accommodates more extreme values and is better suited for small samples.</a:t>
            </a:r>
          </a:p>
          <a:p>
            <a:pPr marL="0" indent="0">
              <a:lnSpc>
                <a:spcPct val="100000"/>
              </a:lnSpc>
              <a:spcBef>
                <a:spcPts val="300"/>
              </a:spcBef>
              <a:spcAft>
                <a:spcPts val="300"/>
              </a:spcAft>
              <a:buNone/>
            </a:pPr>
            <a:endParaRPr lang="en-US" sz="200" dirty="0"/>
          </a:p>
          <a:p>
            <a:pPr marL="0" indent="0">
              <a:lnSpc>
                <a:spcPct val="100000"/>
              </a:lnSpc>
              <a:spcBef>
                <a:spcPts val="300"/>
              </a:spcBef>
              <a:spcAft>
                <a:spcPts val="300"/>
              </a:spcAft>
              <a:buNone/>
            </a:pPr>
            <a:r>
              <a:rPr lang="en-US" sz="2200" b="1" dirty="0">
                <a:solidFill>
                  <a:schemeClr val="tx1"/>
                </a:solidFill>
              </a:rPr>
              <a:t>Normal distribution: </a:t>
            </a:r>
            <a:r>
              <a:rPr lang="en-US" sz="2200" dirty="0"/>
              <a:t>Assumes a larger sample size and a known population standard deviation; it has thinner tails and is often used for larger samples.</a:t>
            </a:r>
          </a:p>
        </p:txBody>
      </p:sp>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Cont…</a:t>
            </a:r>
          </a:p>
        </p:txBody>
      </p:sp>
      <p:pic>
        <p:nvPicPr>
          <p:cNvPr id="3" name="Picture 2" descr="Normal Distribution vs. t-distribution – GeoGebra">
            <a:extLst>
              <a:ext uri="{FF2B5EF4-FFF2-40B4-BE49-F238E27FC236}">
                <a16:creationId xmlns:a16="http://schemas.microsoft.com/office/drawing/2014/main" id="{748E83B2-CBA0-65AE-F0FC-7EF6CC4D0627}"/>
              </a:ext>
            </a:extLst>
          </p:cNvPr>
          <p:cNvPicPr>
            <a:picLocks noChangeAspect="1"/>
          </p:cNvPicPr>
          <p:nvPr/>
        </p:nvPicPr>
        <p:blipFill rotWithShape="1">
          <a:blip r:embed="rId2">
            <a:clrChange>
              <a:clrFrom>
                <a:srgbClr val="FFFFFF"/>
              </a:clrFrom>
              <a:clrTo>
                <a:srgbClr val="FFFFFF">
                  <a:alpha val="0"/>
                </a:srgbClr>
              </a:clrTo>
            </a:clrChange>
          </a:blip>
          <a:srcRect b="9616"/>
          <a:stretch/>
        </p:blipFill>
        <p:spPr>
          <a:xfrm>
            <a:off x="6678969" y="1216441"/>
            <a:ext cx="4944533" cy="4869465"/>
          </a:xfrm>
          <a:prstGeom prst="rect">
            <a:avLst/>
          </a:prstGeom>
        </p:spPr>
      </p:pic>
    </p:spTree>
    <p:extLst>
      <p:ext uri="{BB962C8B-B14F-4D97-AF65-F5344CB8AC3E}">
        <p14:creationId xmlns:p14="http://schemas.microsoft.com/office/powerpoint/2010/main" val="2922277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3A8921C-830D-D847-1E81-D6DE404A5CE3}"/>
              </a:ext>
            </a:extLst>
          </p:cNvPr>
          <p:cNvSpPr>
            <a:spLocks noGrp="1"/>
          </p:cNvSpPr>
          <p:nvPr>
            <p:ph idx="1"/>
          </p:nvPr>
        </p:nvSpPr>
        <p:spPr>
          <a:xfrm>
            <a:off x="678884" y="1659834"/>
            <a:ext cx="10834234" cy="4594499"/>
          </a:xfrm>
        </p:spPr>
        <p:txBody>
          <a:bodyPr lIns="0" tIns="0" rIns="0" bIns="0" numCol="1" spcCol="252000">
            <a:noAutofit/>
          </a:bodyPr>
          <a:lstStyle/>
          <a:p>
            <a:pPr marL="0" indent="0">
              <a:lnSpc>
                <a:spcPct val="100000"/>
              </a:lnSpc>
              <a:spcBef>
                <a:spcPts val="300"/>
              </a:spcBef>
              <a:spcAft>
                <a:spcPts val="300"/>
              </a:spcAft>
              <a:buNone/>
            </a:pPr>
            <a:r>
              <a:rPr lang="en-US" sz="2200" b="1" dirty="0">
                <a:solidFill>
                  <a:schemeClr val="tx1"/>
                </a:solidFill>
              </a:rPr>
              <a:t>Example: T-Distribution for Small Sample Sizes</a:t>
            </a:r>
          </a:p>
          <a:p>
            <a:pPr marL="0" indent="0">
              <a:lnSpc>
                <a:spcPct val="100000"/>
              </a:lnSpc>
              <a:spcBef>
                <a:spcPts val="300"/>
              </a:spcBef>
              <a:spcAft>
                <a:spcPts val="300"/>
              </a:spcAft>
              <a:buNone/>
            </a:pPr>
            <a:endParaRPr lang="en-US" sz="200" dirty="0"/>
          </a:p>
          <a:p>
            <a:pPr marL="0" indent="0">
              <a:lnSpc>
                <a:spcPct val="100000"/>
              </a:lnSpc>
              <a:spcBef>
                <a:spcPts val="300"/>
              </a:spcBef>
              <a:spcAft>
                <a:spcPts val="300"/>
              </a:spcAft>
              <a:buNone/>
            </a:pPr>
            <a:r>
              <a:rPr lang="en-US" sz="2200" dirty="0"/>
              <a:t>Suppose you're assessing a new teaching method's impact on student performance. With data from just 15 students, you calculate the sample mean and standard deviation.</a:t>
            </a:r>
          </a:p>
          <a:p>
            <a:pPr marL="0" indent="0">
              <a:lnSpc>
                <a:spcPct val="100000"/>
              </a:lnSpc>
              <a:spcBef>
                <a:spcPts val="300"/>
              </a:spcBef>
              <a:spcAft>
                <a:spcPts val="300"/>
              </a:spcAft>
              <a:buNone/>
            </a:pPr>
            <a:endParaRPr lang="en-US" sz="200" dirty="0"/>
          </a:p>
          <a:p>
            <a:pPr marL="0" indent="0">
              <a:lnSpc>
                <a:spcPct val="100000"/>
              </a:lnSpc>
              <a:spcBef>
                <a:spcPts val="300"/>
              </a:spcBef>
              <a:spcAft>
                <a:spcPts val="300"/>
              </a:spcAft>
              <a:buNone/>
            </a:pPr>
            <a:r>
              <a:rPr lang="en-US" sz="2200" b="1" dirty="0">
                <a:solidFill>
                  <a:schemeClr val="tx1"/>
                </a:solidFill>
              </a:rPr>
              <a:t>Using a t-distribution</a:t>
            </a:r>
          </a:p>
          <a:p>
            <a:pPr marL="0" indent="0">
              <a:lnSpc>
                <a:spcPct val="100000"/>
              </a:lnSpc>
              <a:spcBef>
                <a:spcPts val="300"/>
              </a:spcBef>
              <a:spcAft>
                <a:spcPts val="300"/>
              </a:spcAft>
              <a:buNone/>
            </a:pPr>
            <a:endParaRPr lang="en-US" sz="200" dirty="0"/>
          </a:p>
          <a:p>
            <a:pPr>
              <a:lnSpc>
                <a:spcPct val="100000"/>
              </a:lnSpc>
              <a:spcBef>
                <a:spcPts val="300"/>
              </a:spcBef>
              <a:spcAft>
                <a:spcPts val="300"/>
              </a:spcAft>
            </a:pPr>
            <a:r>
              <a:rPr lang="en-US" sz="2200" dirty="0"/>
              <a:t>Compute a t-score based on the sample data.</a:t>
            </a:r>
          </a:p>
          <a:p>
            <a:pPr>
              <a:lnSpc>
                <a:spcPct val="100000"/>
              </a:lnSpc>
              <a:spcBef>
                <a:spcPts val="300"/>
              </a:spcBef>
              <a:spcAft>
                <a:spcPts val="300"/>
              </a:spcAft>
            </a:pPr>
            <a:r>
              <a:rPr lang="en-US" sz="2200" dirty="0"/>
              <a:t>Find the critical value from a t-table or calculator.</a:t>
            </a:r>
          </a:p>
          <a:p>
            <a:pPr>
              <a:lnSpc>
                <a:spcPct val="100000"/>
              </a:lnSpc>
              <a:spcBef>
                <a:spcPts val="300"/>
              </a:spcBef>
              <a:spcAft>
                <a:spcPts val="300"/>
              </a:spcAft>
            </a:pPr>
            <a:r>
              <a:rPr lang="en-US" sz="2200" dirty="0"/>
              <a:t>Construct a confidence interval or perform a hypothesis test to assess the teaching method's effectiveness.</a:t>
            </a:r>
          </a:p>
          <a:p>
            <a:pPr marL="0" indent="0">
              <a:lnSpc>
                <a:spcPct val="100000"/>
              </a:lnSpc>
              <a:spcBef>
                <a:spcPts val="300"/>
              </a:spcBef>
              <a:spcAft>
                <a:spcPts val="300"/>
              </a:spcAft>
              <a:buNone/>
            </a:pPr>
            <a:endParaRPr lang="en-US" sz="200" dirty="0"/>
          </a:p>
          <a:p>
            <a:pPr marL="0" indent="0">
              <a:lnSpc>
                <a:spcPct val="100000"/>
              </a:lnSpc>
              <a:spcBef>
                <a:spcPts val="300"/>
              </a:spcBef>
              <a:spcAft>
                <a:spcPts val="300"/>
              </a:spcAft>
              <a:buNone/>
            </a:pPr>
            <a:r>
              <a:rPr lang="en-US" sz="2200" dirty="0"/>
              <a:t>T-distributions are crucial for small samples, accounting for uncertainty when estimating population parameters like the mean, making your analysis more accurate.</a:t>
            </a:r>
          </a:p>
        </p:txBody>
      </p:sp>
      <p:sp>
        <p:nvSpPr>
          <p:cNvPr id="2" name="Title 1">
            <a:extLst>
              <a:ext uri="{FF2B5EF4-FFF2-40B4-BE49-F238E27FC236}">
                <a16:creationId xmlns:a16="http://schemas.microsoft.com/office/drawing/2014/main" id="{FC58ED9D-F017-FB3B-1F84-38609F3C9650}"/>
              </a:ext>
            </a:extLst>
          </p:cNvPr>
          <p:cNvSpPr>
            <a:spLocks noGrp="1"/>
          </p:cNvSpPr>
          <p:nvPr>
            <p:ph type="title"/>
          </p:nvPr>
        </p:nvSpPr>
        <p:spPr/>
        <p:txBody>
          <a:bodyPr>
            <a:normAutofit/>
          </a:bodyPr>
          <a:lstStyle/>
          <a:p>
            <a:r>
              <a:rPr lang="en-US" dirty="0"/>
              <a:t>Cont..</a:t>
            </a:r>
          </a:p>
        </p:txBody>
      </p:sp>
    </p:spTree>
    <p:extLst>
      <p:ext uri="{BB962C8B-B14F-4D97-AF65-F5344CB8AC3E}">
        <p14:creationId xmlns:p14="http://schemas.microsoft.com/office/powerpoint/2010/main" val="2372644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3BE26B-57B9-58C0-3746-BD9AD383218F}"/>
              </a:ext>
            </a:extLst>
          </p:cNvPr>
          <p:cNvSpPr>
            <a:spLocks noGrp="1"/>
          </p:cNvSpPr>
          <p:nvPr>
            <p:ph type="title"/>
          </p:nvPr>
        </p:nvSpPr>
        <p:spPr/>
        <p:txBody>
          <a:bodyPr>
            <a:normAutofit/>
          </a:bodyPr>
          <a:lstStyle/>
          <a:p>
            <a:br>
              <a:rPr lang="en-IN" dirty="0"/>
            </a:br>
            <a:r>
              <a:rPr lang="en-IN" dirty="0"/>
              <a:t>Questions ?</a:t>
            </a:r>
          </a:p>
        </p:txBody>
      </p:sp>
    </p:spTree>
    <p:extLst>
      <p:ext uri="{BB962C8B-B14F-4D97-AF65-F5344CB8AC3E}">
        <p14:creationId xmlns:p14="http://schemas.microsoft.com/office/powerpoint/2010/main" val="4055860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Introduction to Statistics</a:t>
            </a:r>
          </a:p>
        </p:txBody>
      </p:sp>
      <p:sp>
        <p:nvSpPr>
          <p:cNvPr id="2" name="Content Placeholder 1">
            <a:extLst>
              <a:ext uri="{FF2B5EF4-FFF2-40B4-BE49-F238E27FC236}">
                <a16:creationId xmlns:a16="http://schemas.microsoft.com/office/drawing/2014/main" id="{7BA75026-9569-A14D-6A6E-2DC9691B4439}"/>
              </a:ext>
            </a:extLst>
          </p:cNvPr>
          <p:cNvSpPr>
            <a:spLocks noGrp="1"/>
          </p:cNvSpPr>
          <p:nvPr>
            <p:ph idx="1"/>
          </p:nvPr>
        </p:nvSpPr>
        <p:spPr>
          <a:xfrm>
            <a:off x="678884" y="1659835"/>
            <a:ext cx="10834234" cy="1518794"/>
          </a:xfrm>
        </p:spPr>
        <p:txBody>
          <a:bodyPr lIns="0" tIns="0" rIns="0" bIns="0">
            <a:noAutofit/>
          </a:bodyPr>
          <a:lstStyle/>
          <a:p>
            <a:pPr marL="0" indent="0">
              <a:buNone/>
            </a:pPr>
            <a:r>
              <a:rPr lang="en-US" sz="2400" b="1" dirty="0">
                <a:solidFill>
                  <a:schemeClr val="tx1"/>
                </a:solidFill>
              </a:rPr>
              <a:t>Definition</a:t>
            </a:r>
          </a:p>
          <a:p>
            <a:r>
              <a:rPr lang="en-US" sz="2200" dirty="0"/>
              <a:t>Statistics is the process of collecting, organizing, analyzing, interpreting, and presenting data to understand patterns and make informed decisions</a:t>
            </a:r>
          </a:p>
          <a:p>
            <a:pPr marL="0" indent="0">
              <a:buNone/>
            </a:pPr>
            <a:r>
              <a:rPr lang="en-US" sz="2400" b="1" dirty="0">
                <a:solidFill>
                  <a:schemeClr val="tx1"/>
                </a:solidFill>
              </a:rPr>
              <a:t>The importance and significance of statistics lie in its ability to</a:t>
            </a:r>
          </a:p>
        </p:txBody>
      </p:sp>
      <p:sp>
        <p:nvSpPr>
          <p:cNvPr id="3" name="TextBox 2">
            <a:extLst>
              <a:ext uri="{FF2B5EF4-FFF2-40B4-BE49-F238E27FC236}">
                <a16:creationId xmlns:a16="http://schemas.microsoft.com/office/drawing/2014/main" id="{835FD4B5-9D2C-B9A7-DF6A-119108A22BE9}"/>
              </a:ext>
            </a:extLst>
          </p:cNvPr>
          <p:cNvSpPr txBox="1"/>
          <p:nvPr/>
        </p:nvSpPr>
        <p:spPr>
          <a:xfrm>
            <a:off x="678884" y="3265715"/>
            <a:ext cx="5221173" cy="282533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200" dirty="0"/>
              <a:t>Informs decisions</a:t>
            </a:r>
          </a:p>
          <a:p>
            <a:pPr marL="342900" indent="-342900">
              <a:buFont typeface="Arial" panose="020B0604020202020204" pitchFamily="34" charset="0"/>
              <a:buChar char="•"/>
            </a:pPr>
            <a:r>
              <a:rPr lang="en-US" sz="2200" dirty="0"/>
              <a:t>Manages uncertainty</a:t>
            </a:r>
          </a:p>
          <a:p>
            <a:pPr marL="342900" indent="-342900">
              <a:buFont typeface="Arial" panose="020B0604020202020204" pitchFamily="34" charset="0"/>
              <a:buChar char="•"/>
            </a:pPr>
            <a:r>
              <a:rPr lang="en-US" sz="2200" dirty="0"/>
              <a:t>Spotlights trends</a:t>
            </a:r>
          </a:p>
          <a:p>
            <a:pPr marL="342900" indent="-342900">
              <a:buFont typeface="Arial" panose="020B0604020202020204" pitchFamily="34" charset="0"/>
              <a:buChar char="•"/>
            </a:pPr>
            <a:r>
              <a:rPr lang="en-US" sz="2200" dirty="0"/>
              <a:t>Aids research</a:t>
            </a:r>
          </a:p>
          <a:p>
            <a:pPr marL="342900" indent="-342900">
              <a:buFont typeface="Arial" panose="020B0604020202020204" pitchFamily="34" charset="0"/>
              <a:buChar char="•"/>
            </a:pPr>
            <a:r>
              <a:rPr lang="en-US" sz="2200" dirty="0"/>
              <a:t>Ensures quality</a:t>
            </a:r>
          </a:p>
          <a:p>
            <a:pPr marL="342900" indent="-342900">
              <a:buFont typeface="Arial" panose="020B0604020202020204" pitchFamily="34" charset="0"/>
              <a:buChar char="•"/>
            </a:pPr>
            <a:r>
              <a:rPr lang="en-US" sz="2200" dirty="0"/>
              <a:t>Shapes policies</a:t>
            </a:r>
          </a:p>
          <a:p>
            <a:pPr marL="342900" indent="-342900">
              <a:buFont typeface="Arial" panose="020B0604020202020204" pitchFamily="34" charset="0"/>
              <a:buChar char="•"/>
            </a:pPr>
            <a:r>
              <a:rPr lang="en-US" sz="2200" dirty="0"/>
              <a:t>Drives business</a:t>
            </a:r>
          </a:p>
          <a:p>
            <a:pPr marL="342900" indent="-342900">
              <a:buFont typeface="Arial" panose="020B0604020202020204" pitchFamily="34" charset="0"/>
              <a:buChar char="•"/>
            </a:pPr>
            <a:r>
              <a:rPr lang="en-US" sz="2200" dirty="0"/>
              <a:t>Guides healthcare</a:t>
            </a:r>
            <a:endParaRPr lang="en-IN" sz="2200" dirty="0"/>
          </a:p>
        </p:txBody>
      </p:sp>
    </p:spTree>
    <p:extLst>
      <p:ext uri="{BB962C8B-B14F-4D97-AF65-F5344CB8AC3E}">
        <p14:creationId xmlns:p14="http://schemas.microsoft.com/office/powerpoint/2010/main" val="3124510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C329BB3-5F16-63D1-0783-D735BD7E58D2}"/>
              </a:ext>
            </a:extLst>
          </p:cNvPr>
          <p:cNvSpPr>
            <a:spLocks noGrp="1"/>
          </p:cNvSpPr>
          <p:nvPr>
            <p:ph type="title"/>
          </p:nvPr>
        </p:nvSpPr>
        <p:spPr/>
        <p:txBody>
          <a:bodyPr/>
          <a:lstStyle/>
          <a:p>
            <a:r>
              <a:rPr lang="en-IN" dirty="0">
                <a:latin typeface="Calibri"/>
                <a:ea typeface="Calibri"/>
                <a:cs typeface="Calibri"/>
              </a:rPr>
              <a:t>The Decision-Making Process</a:t>
            </a:r>
          </a:p>
        </p:txBody>
      </p:sp>
      <p:sp>
        <p:nvSpPr>
          <p:cNvPr id="13" name="Rectangle 12">
            <a:extLst>
              <a:ext uri="{FF2B5EF4-FFF2-40B4-BE49-F238E27FC236}">
                <a16:creationId xmlns:a16="http://schemas.microsoft.com/office/drawing/2014/main" id="{704D1384-D792-1951-3D53-412CA356125C}"/>
              </a:ext>
            </a:extLst>
          </p:cNvPr>
          <p:cNvSpPr/>
          <p:nvPr/>
        </p:nvSpPr>
        <p:spPr>
          <a:xfrm>
            <a:off x="4466274" y="5381167"/>
            <a:ext cx="3259100"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b="1" dirty="0">
                <a:solidFill>
                  <a:schemeClr val="tx1"/>
                </a:solidFill>
              </a:rPr>
              <a:t>Data</a:t>
            </a:r>
          </a:p>
        </p:txBody>
      </p:sp>
      <p:sp>
        <p:nvSpPr>
          <p:cNvPr id="14" name="Rectangle 13">
            <a:extLst>
              <a:ext uri="{FF2B5EF4-FFF2-40B4-BE49-F238E27FC236}">
                <a16:creationId xmlns:a16="http://schemas.microsoft.com/office/drawing/2014/main" id="{231857AD-0005-AEF8-9094-3467B5F1B2ED}"/>
              </a:ext>
            </a:extLst>
          </p:cNvPr>
          <p:cNvSpPr/>
          <p:nvPr/>
        </p:nvSpPr>
        <p:spPr>
          <a:xfrm>
            <a:off x="4466274" y="4147225"/>
            <a:ext cx="3259100"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b="1" dirty="0">
                <a:solidFill>
                  <a:schemeClr val="tx1"/>
                </a:solidFill>
              </a:rPr>
              <a:t>Information</a:t>
            </a:r>
          </a:p>
        </p:txBody>
      </p:sp>
      <p:sp>
        <p:nvSpPr>
          <p:cNvPr id="15" name="Rectangle 14">
            <a:extLst>
              <a:ext uri="{FF2B5EF4-FFF2-40B4-BE49-F238E27FC236}">
                <a16:creationId xmlns:a16="http://schemas.microsoft.com/office/drawing/2014/main" id="{9B0AADAC-E044-D9C9-2B47-3B351CC76600}"/>
              </a:ext>
            </a:extLst>
          </p:cNvPr>
          <p:cNvSpPr/>
          <p:nvPr/>
        </p:nvSpPr>
        <p:spPr>
          <a:xfrm>
            <a:off x="4466274" y="2913282"/>
            <a:ext cx="3259100"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b="1" dirty="0">
                <a:solidFill>
                  <a:schemeClr val="tx1"/>
                </a:solidFill>
              </a:rPr>
              <a:t>Knowledge</a:t>
            </a:r>
          </a:p>
        </p:txBody>
      </p:sp>
      <p:sp>
        <p:nvSpPr>
          <p:cNvPr id="16" name="Rectangle 15">
            <a:extLst>
              <a:ext uri="{FF2B5EF4-FFF2-40B4-BE49-F238E27FC236}">
                <a16:creationId xmlns:a16="http://schemas.microsoft.com/office/drawing/2014/main" id="{D1EA1D30-1D21-E17F-0F66-71570DFD2A9E}"/>
              </a:ext>
            </a:extLst>
          </p:cNvPr>
          <p:cNvSpPr/>
          <p:nvPr/>
        </p:nvSpPr>
        <p:spPr>
          <a:xfrm>
            <a:off x="4466274" y="1679339"/>
            <a:ext cx="3259100"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b="1" dirty="0">
                <a:solidFill>
                  <a:schemeClr val="tx1"/>
                </a:solidFill>
              </a:rPr>
              <a:t>Decision</a:t>
            </a:r>
          </a:p>
        </p:txBody>
      </p:sp>
      <p:cxnSp>
        <p:nvCxnSpPr>
          <p:cNvPr id="22" name="Straight Arrow Connector 21">
            <a:extLst>
              <a:ext uri="{FF2B5EF4-FFF2-40B4-BE49-F238E27FC236}">
                <a16:creationId xmlns:a16="http://schemas.microsoft.com/office/drawing/2014/main" id="{AB4041AC-55CC-9146-431C-A89D25CCAE65}"/>
              </a:ext>
            </a:extLst>
          </p:cNvPr>
          <p:cNvCxnSpPr>
            <a:cxnSpLocks/>
            <a:stCxn id="41" idx="1"/>
          </p:cNvCxnSpPr>
          <p:nvPr/>
        </p:nvCxnSpPr>
        <p:spPr>
          <a:xfrm flipV="1">
            <a:off x="7725374" y="5300380"/>
            <a:ext cx="669326" cy="238961"/>
          </a:xfrm>
          <a:prstGeom prst="straightConnector1">
            <a:avLst/>
          </a:prstGeom>
          <a:ln w="38100">
            <a:solidFill>
              <a:schemeClr val="bg2">
                <a:lumMod val="1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02717EF-C768-162D-6C25-AD9F9D7AD3A3}"/>
              </a:ext>
            </a:extLst>
          </p:cNvPr>
          <p:cNvCxnSpPr>
            <a:cxnSpLocks/>
            <a:endCxn id="33" idx="1"/>
          </p:cNvCxnSpPr>
          <p:nvPr/>
        </p:nvCxnSpPr>
        <p:spPr>
          <a:xfrm flipH="1" flipV="1">
            <a:off x="7725374" y="4687797"/>
            <a:ext cx="669326" cy="231798"/>
          </a:xfrm>
          <a:prstGeom prst="straightConnector1">
            <a:avLst/>
          </a:prstGeom>
          <a:ln w="38100">
            <a:solidFill>
              <a:schemeClr val="bg2">
                <a:lumMod val="1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FE39E5C-9459-D3E1-E1B5-31D530638430}"/>
              </a:ext>
            </a:extLst>
          </p:cNvPr>
          <p:cNvCxnSpPr>
            <a:cxnSpLocks/>
            <a:stCxn id="34" idx="1"/>
          </p:cNvCxnSpPr>
          <p:nvPr/>
        </p:nvCxnSpPr>
        <p:spPr>
          <a:xfrm flipV="1">
            <a:off x="7725374" y="4081445"/>
            <a:ext cx="669326" cy="223954"/>
          </a:xfrm>
          <a:prstGeom prst="straightConnector1">
            <a:avLst/>
          </a:prstGeom>
          <a:ln w="38100">
            <a:solidFill>
              <a:schemeClr val="bg2">
                <a:lumMod val="1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1243E65-2B82-D751-5FDF-89405FAEE068}"/>
              </a:ext>
            </a:extLst>
          </p:cNvPr>
          <p:cNvSpPr/>
          <p:nvPr/>
        </p:nvSpPr>
        <p:spPr>
          <a:xfrm flipH="1">
            <a:off x="7603070" y="4626645"/>
            <a:ext cx="122304" cy="1223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7635BB7C-07B3-EF28-72E6-373DE781914F}"/>
              </a:ext>
            </a:extLst>
          </p:cNvPr>
          <p:cNvSpPr/>
          <p:nvPr/>
        </p:nvSpPr>
        <p:spPr>
          <a:xfrm flipH="1">
            <a:off x="7603070" y="4244247"/>
            <a:ext cx="122304" cy="1223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3ED91017-44EF-76E4-0E0B-DF1D737FA56C}"/>
              </a:ext>
            </a:extLst>
          </p:cNvPr>
          <p:cNvSpPr/>
          <p:nvPr/>
        </p:nvSpPr>
        <p:spPr>
          <a:xfrm flipH="1">
            <a:off x="7603070" y="3392702"/>
            <a:ext cx="122304" cy="1223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3CBE9719-1186-8D1C-9925-3335E2BC550B}"/>
              </a:ext>
            </a:extLst>
          </p:cNvPr>
          <p:cNvSpPr/>
          <p:nvPr/>
        </p:nvSpPr>
        <p:spPr>
          <a:xfrm flipH="1">
            <a:off x="7603070" y="3010304"/>
            <a:ext cx="122304" cy="1223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2AC38C7A-F005-6FBD-F7F0-51DD2E3A354A}"/>
              </a:ext>
            </a:extLst>
          </p:cNvPr>
          <p:cNvSpPr/>
          <p:nvPr/>
        </p:nvSpPr>
        <p:spPr>
          <a:xfrm flipH="1">
            <a:off x="7603070" y="5860587"/>
            <a:ext cx="122304" cy="1223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2BFFCD3B-8D5D-29F0-AF31-E7E44A7FC231}"/>
              </a:ext>
            </a:extLst>
          </p:cNvPr>
          <p:cNvSpPr/>
          <p:nvPr/>
        </p:nvSpPr>
        <p:spPr>
          <a:xfrm flipH="1">
            <a:off x="7603070" y="5478189"/>
            <a:ext cx="122304" cy="1223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Arrow Connector 44">
            <a:extLst>
              <a:ext uri="{FF2B5EF4-FFF2-40B4-BE49-F238E27FC236}">
                <a16:creationId xmlns:a16="http://schemas.microsoft.com/office/drawing/2014/main" id="{73BE15E9-5FAF-C2E4-FEC3-2206D1FF6D50}"/>
              </a:ext>
            </a:extLst>
          </p:cNvPr>
          <p:cNvCxnSpPr>
            <a:cxnSpLocks/>
          </p:cNvCxnSpPr>
          <p:nvPr/>
        </p:nvCxnSpPr>
        <p:spPr>
          <a:xfrm flipH="1" flipV="1">
            <a:off x="7725374" y="3429000"/>
            <a:ext cx="607066" cy="284480"/>
          </a:xfrm>
          <a:prstGeom prst="straightConnector1">
            <a:avLst/>
          </a:prstGeom>
          <a:ln w="38100">
            <a:solidFill>
              <a:schemeClr val="bg2">
                <a:lumMod val="1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9" name="Arrow: Up 48">
            <a:extLst>
              <a:ext uri="{FF2B5EF4-FFF2-40B4-BE49-F238E27FC236}">
                <a16:creationId xmlns:a16="http://schemas.microsoft.com/office/drawing/2014/main" id="{7EA423A9-045C-2479-3AAE-22448DD1A71D}"/>
              </a:ext>
            </a:extLst>
          </p:cNvPr>
          <p:cNvSpPr/>
          <p:nvPr/>
        </p:nvSpPr>
        <p:spPr>
          <a:xfrm>
            <a:off x="5853508" y="4933955"/>
            <a:ext cx="484632" cy="359229"/>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Up 49">
            <a:extLst>
              <a:ext uri="{FF2B5EF4-FFF2-40B4-BE49-F238E27FC236}">
                <a16:creationId xmlns:a16="http://schemas.microsoft.com/office/drawing/2014/main" id="{9EDB5A16-3D04-8CA3-E54D-3878739A40B0}"/>
              </a:ext>
            </a:extLst>
          </p:cNvPr>
          <p:cNvSpPr/>
          <p:nvPr/>
        </p:nvSpPr>
        <p:spPr>
          <a:xfrm>
            <a:off x="5853508" y="3700012"/>
            <a:ext cx="484632" cy="359229"/>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Arrow: Up 50">
            <a:extLst>
              <a:ext uri="{FF2B5EF4-FFF2-40B4-BE49-F238E27FC236}">
                <a16:creationId xmlns:a16="http://schemas.microsoft.com/office/drawing/2014/main" id="{CFC4B7F4-DA07-371C-52ED-ED30B1A8293A}"/>
              </a:ext>
            </a:extLst>
          </p:cNvPr>
          <p:cNvSpPr/>
          <p:nvPr/>
        </p:nvSpPr>
        <p:spPr>
          <a:xfrm>
            <a:off x="5853508" y="2466069"/>
            <a:ext cx="484632" cy="359229"/>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reeform: Shape 52">
            <a:extLst>
              <a:ext uri="{FF2B5EF4-FFF2-40B4-BE49-F238E27FC236}">
                <a16:creationId xmlns:a16="http://schemas.microsoft.com/office/drawing/2014/main" id="{D643BF44-DDA3-3846-F305-73A8B0184613}"/>
              </a:ext>
            </a:extLst>
          </p:cNvPr>
          <p:cNvSpPr/>
          <p:nvPr/>
        </p:nvSpPr>
        <p:spPr>
          <a:xfrm>
            <a:off x="677433" y="5194300"/>
            <a:ext cx="3603784" cy="1072479"/>
          </a:xfrm>
          <a:custGeom>
            <a:avLst/>
            <a:gdLst>
              <a:gd name="connsiteX0" fmla="*/ 0 w 3603784"/>
              <a:gd name="connsiteY0" fmla="*/ 0 h 1072479"/>
              <a:gd name="connsiteX1" fmla="*/ 3259100 w 3603784"/>
              <a:gd name="connsiteY1" fmla="*/ 0 h 1072479"/>
              <a:gd name="connsiteX2" fmla="*/ 3259100 w 3603784"/>
              <a:gd name="connsiteY2" fmla="*/ 466199 h 1072479"/>
              <a:gd name="connsiteX3" fmla="*/ 3361468 w 3603784"/>
              <a:gd name="connsiteY3" fmla="*/ 466199 h 1072479"/>
              <a:gd name="connsiteX4" fmla="*/ 3361468 w 3603784"/>
              <a:gd name="connsiteY4" fmla="*/ 345041 h 1072479"/>
              <a:gd name="connsiteX5" fmla="*/ 3603784 w 3603784"/>
              <a:gd name="connsiteY5" fmla="*/ 587357 h 1072479"/>
              <a:gd name="connsiteX6" fmla="*/ 3361468 w 3603784"/>
              <a:gd name="connsiteY6" fmla="*/ 829673 h 1072479"/>
              <a:gd name="connsiteX7" fmla="*/ 3361468 w 3603784"/>
              <a:gd name="connsiteY7" fmla="*/ 708515 h 1072479"/>
              <a:gd name="connsiteX8" fmla="*/ 3259100 w 3603784"/>
              <a:gd name="connsiteY8" fmla="*/ 708515 h 1072479"/>
              <a:gd name="connsiteX9" fmla="*/ 3259100 w 3603784"/>
              <a:gd name="connsiteY9" fmla="*/ 1072479 h 1072479"/>
              <a:gd name="connsiteX10" fmla="*/ 0 w 3603784"/>
              <a:gd name="connsiteY10" fmla="*/ 1072479 h 107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3784" h="1072479">
                <a:moveTo>
                  <a:pt x="0" y="0"/>
                </a:moveTo>
                <a:lnTo>
                  <a:pt x="3259100" y="0"/>
                </a:lnTo>
                <a:lnTo>
                  <a:pt x="3259100" y="466199"/>
                </a:lnTo>
                <a:lnTo>
                  <a:pt x="3361468" y="466199"/>
                </a:lnTo>
                <a:lnTo>
                  <a:pt x="3361468" y="345041"/>
                </a:lnTo>
                <a:lnTo>
                  <a:pt x="3603784" y="587357"/>
                </a:lnTo>
                <a:lnTo>
                  <a:pt x="3361468" y="829673"/>
                </a:lnTo>
                <a:lnTo>
                  <a:pt x="3361468" y="708515"/>
                </a:lnTo>
                <a:lnTo>
                  <a:pt x="3259100" y="708515"/>
                </a:lnTo>
                <a:lnTo>
                  <a:pt x="3259100" y="1072479"/>
                </a:lnTo>
                <a:lnTo>
                  <a:pt x="0" y="1072479"/>
                </a:ln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396000" bIns="0" rtlCol="0" anchor="ctr"/>
          <a:lstStyle/>
          <a:p>
            <a:pPr algn="ctr"/>
            <a:r>
              <a:rPr lang="en-IN" sz="2400" dirty="0">
                <a:solidFill>
                  <a:schemeClr val="tx1"/>
                </a:solidFill>
              </a:rPr>
              <a:t>Begin Here:</a:t>
            </a:r>
          </a:p>
          <a:p>
            <a:pPr algn="ctr"/>
            <a:r>
              <a:rPr lang="en-IN" sz="2400" b="1" dirty="0">
                <a:solidFill>
                  <a:schemeClr val="tx1"/>
                </a:solidFill>
              </a:rPr>
              <a:t>Identify the Problems</a:t>
            </a:r>
          </a:p>
        </p:txBody>
      </p:sp>
      <p:sp>
        <p:nvSpPr>
          <p:cNvPr id="17" name="Oval 16">
            <a:extLst>
              <a:ext uri="{FF2B5EF4-FFF2-40B4-BE49-F238E27FC236}">
                <a16:creationId xmlns:a16="http://schemas.microsoft.com/office/drawing/2014/main" id="{2275F0DA-5D1B-D7F0-A857-DC0D4639FEEF}"/>
              </a:ext>
            </a:extLst>
          </p:cNvPr>
          <p:cNvSpPr/>
          <p:nvPr/>
        </p:nvSpPr>
        <p:spPr>
          <a:xfrm>
            <a:off x="8255468" y="4608796"/>
            <a:ext cx="3257296" cy="1009546"/>
          </a:xfrm>
          <a:prstGeom prst="ellipse">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tx1"/>
                </a:solidFill>
              </a:rPr>
              <a:t>Descriptive Statistics, Probability, Computers</a:t>
            </a:r>
          </a:p>
        </p:txBody>
      </p:sp>
      <p:sp>
        <p:nvSpPr>
          <p:cNvPr id="18" name="Oval 17">
            <a:extLst>
              <a:ext uri="{FF2B5EF4-FFF2-40B4-BE49-F238E27FC236}">
                <a16:creationId xmlns:a16="http://schemas.microsoft.com/office/drawing/2014/main" id="{2D0BB379-3DC6-70C8-7DAE-DD9D22E23498}"/>
              </a:ext>
            </a:extLst>
          </p:cNvPr>
          <p:cNvSpPr/>
          <p:nvPr/>
        </p:nvSpPr>
        <p:spPr>
          <a:xfrm>
            <a:off x="8255116" y="3374853"/>
            <a:ext cx="3258000" cy="1009546"/>
          </a:xfrm>
          <a:prstGeom prst="ellipse">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tx1"/>
                </a:solidFill>
              </a:rPr>
              <a:t>Experience, Theory, Literature, Inferential Statistics, Computers</a:t>
            </a:r>
          </a:p>
        </p:txBody>
      </p:sp>
    </p:spTree>
    <p:extLst>
      <p:ext uri="{BB962C8B-B14F-4D97-AF65-F5344CB8AC3E}">
        <p14:creationId xmlns:p14="http://schemas.microsoft.com/office/powerpoint/2010/main" val="417341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844F-298E-4890-096C-08ED7FF670F0}"/>
              </a:ext>
            </a:extLst>
          </p:cNvPr>
          <p:cNvSpPr>
            <a:spLocks noGrp="1"/>
          </p:cNvSpPr>
          <p:nvPr>
            <p:ph type="title"/>
          </p:nvPr>
        </p:nvSpPr>
        <p:spPr>
          <a:xfrm>
            <a:off x="678883" y="1994526"/>
            <a:ext cx="5975917" cy="2856250"/>
          </a:xfrm>
        </p:spPr>
        <p:txBody>
          <a:bodyPr anchor="ctr" anchorCtr="0">
            <a:noAutofit/>
          </a:bodyPr>
          <a:lstStyle/>
          <a:p>
            <a:r>
              <a:rPr lang="en-US" sz="5400" dirty="0">
                <a:latin typeface="Calibri"/>
                <a:ea typeface="Calibri"/>
                <a:cs typeface="Calibri"/>
              </a:rPr>
              <a:t>Types Of Data: Categorical And Numerical. </a:t>
            </a:r>
          </a:p>
        </p:txBody>
      </p:sp>
      <p:pic>
        <p:nvPicPr>
          <p:cNvPr id="7" name="Picture 6" descr="Categorical vs Numerical Data: 15 Key Differences &amp; Similarities">
            <a:extLst>
              <a:ext uri="{FF2B5EF4-FFF2-40B4-BE49-F238E27FC236}">
                <a16:creationId xmlns:a16="http://schemas.microsoft.com/office/drawing/2014/main" id="{C66DCCB7-99FF-2983-4302-DE2FED825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70" t="730" r="21067" b="730"/>
          <a:stretch>
            <a:fillRect/>
          </a:stretch>
        </p:blipFill>
        <p:spPr bwMode="auto">
          <a:xfrm>
            <a:off x="5511800" y="1"/>
            <a:ext cx="6680200" cy="6858000"/>
          </a:xfrm>
          <a:custGeom>
            <a:avLst/>
            <a:gdLst>
              <a:gd name="connsiteX0" fmla="*/ 2560797 w 6680200"/>
              <a:gd name="connsiteY0" fmla="*/ 0 h 6858000"/>
              <a:gd name="connsiteX1" fmla="*/ 6680200 w 6680200"/>
              <a:gd name="connsiteY1" fmla="*/ 0 h 6858000"/>
              <a:gd name="connsiteX2" fmla="*/ 6680200 w 6680200"/>
              <a:gd name="connsiteY2" fmla="*/ 6858000 h 6858000"/>
              <a:gd name="connsiteX3" fmla="*/ 0 w 6680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80200" h="6858000">
                <a:moveTo>
                  <a:pt x="2560797" y="0"/>
                </a:moveTo>
                <a:lnTo>
                  <a:pt x="6680200" y="0"/>
                </a:lnTo>
                <a:lnTo>
                  <a:pt x="66802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Rectangle 9">
            <a:extLst>
              <a:ext uri="{FF2B5EF4-FFF2-40B4-BE49-F238E27FC236}">
                <a16:creationId xmlns:a16="http://schemas.microsoft.com/office/drawing/2014/main" id="{A5ED7CC6-0CC8-9436-8FFD-152271C9E32D}"/>
              </a:ext>
            </a:extLst>
          </p:cNvPr>
          <p:cNvSpPr/>
          <p:nvPr/>
        </p:nvSpPr>
        <p:spPr>
          <a:xfrm>
            <a:off x="5511800" y="1"/>
            <a:ext cx="66802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0 w 6692900"/>
              <a:gd name="connsiteY4" fmla="*/ 0 h 6858000"/>
              <a:gd name="connsiteX0" fmla="*/ 242570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425700 w 6692900"/>
              <a:gd name="connsiteY4" fmla="*/ 0 h 6858000"/>
              <a:gd name="connsiteX0" fmla="*/ 2565665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 name="connsiteX4" fmla="*/ 2565665 w 66929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900" h="6858000">
                <a:moveTo>
                  <a:pt x="2565665" y="0"/>
                </a:moveTo>
                <a:lnTo>
                  <a:pt x="6692900" y="0"/>
                </a:lnTo>
                <a:lnTo>
                  <a:pt x="6692900" y="6858000"/>
                </a:lnTo>
                <a:lnTo>
                  <a:pt x="0" y="6858000"/>
                </a:lnTo>
                <a:lnTo>
                  <a:pt x="2565665" y="0"/>
                </a:lnTo>
                <a:close/>
              </a:path>
            </a:pathLst>
          </a:custGeom>
          <a:solidFill>
            <a:schemeClr val="bg2">
              <a:lumMod val="2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936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C329BB3-5F16-63D1-0783-D735BD7E58D2}"/>
              </a:ext>
            </a:extLst>
          </p:cNvPr>
          <p:cNvSpPr>
            <a:spLocks noGrp="1"/>
          </p:cNvSpPr>
          <p:nvPr>
            <p:ph type="title"/>
          </p:nvPr>
        </p:nvSpPr>
        <p:spPr/>
        <p:txBody>
          <a:bodyPr/>
          <a:lstStyle/>
          <a:p>
            <a:r>
              <a:rPr lang="en-IN" dirty="0"/>
              <a:t>Types of Data</a:t>
            </a:r>
          </a:p>
        </p:txBody>
      </p:sp>
      <p:sp>
        <p:nvSpPr>
          <p:cNvPr id="3" name="Rectangle 2">
            <a:extLst>
              <a:ext uri="{FF2B5EF4-FFF2-40B4-BE49-F238E27FC236}">
                <a16:creationId xmlns:a16="http://schemas.microsoft.com/office/drawing/2014/main" id="{AB3435FD-7276-7D0A-1D84-660519A99A69}"/>
              </a:ext>
            </a:extLst>
          </p:cNvPr>
          <p:cNvSpPr/>
          <p:nvPr/>
        </p:nvSpPr>
        <p:spPr>
          <a:xfrm>
            <a:off x="3853543" y="1875281"/>
            <a:ext cx="4397828" cy="69874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3600" b="1" dirty="0">
                <a:solidFill>
                  <a:schemeClr val="tx1"/>
                </a:solidFill>
              </a:rPr>
              <a:t>Data Types</a:t>
            </a:r>
          </a:p>
        </p:txBody>
      </p:sp>
      <p:sp>
        <p:nvSpPr>
          <p:cNvPr id="8" name="Rectangle 7">
            <a:extLst>
              <a:ext uri="{FF2B5EF4-FFF2-40B4-BE49-F238E27FC236}">
                <a16:creationId xmlns:a16="http://schemas.microsoft.com/office/drawing/2014/main" id="{80443359-C99C-D0F1-E602-3B650B7116E4}"/>
              </a:ext>
            </a:extLst>
          </p:cNvPr>
          <p:cNvSpPr/>
          <p:nvPr/>
        </p:nvSpPr>
        <p:spPr>
          <a:xfrm>
            <a:off x="678881" y="2869510"/>
            <a:ext cx="4175398" cy="69874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dirty="0">
                <a:solidFill>
                  <a:schemeClr val="tx1"/>
                </a:solidFill>
              </a:rPr>
              <a:t>Qualitative (Categorical)</a:t>
            </a:r>
          </a:p>
        </p:txBody>
      </p:sp>
      <p:sp>
        <p:nvSpPr>
          <p:cNvPr id="12" name="Rectangle 11">
            <a:extLst>
              <a:ext uri="{FF2B5EF4-FFF2-40B4-BE49-F238E27FC236}">
                <a16:creationId xmlns:a16="http://schemas.microsoft.com/office/drawing/2014/main" id="{517CCD32-ABE0-959D-3346-3745D3871DC9}"/>
              </a:ext>
            </a:extLst>
          </p:cNvPr>
          <p:cNvSpPr/>
          <p:nvPr/>
        </p:nvSpPr>
        <p:spPr>
          <a:xfrm>
            <a:off x="7337720" y="2869510"/>
            <a:ext cx="4175398" cy="69874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800" dirty="0">
                <a:solidFill>
                  <a:schemeClr val="tx1"/>
                </a:solidFill>
              </a:rPr>
              <a:t>Quantitative</a:t>
            </a:r>
          </a:p>
        </p:txBody>
      </p:sp>
      <p:sp>
        <p:nvSpPr>
          <p:cNvPr id="21" name="Rectangle 20">
            <a:extLst>
              <a:ext uri="{FF2B5EF4-FFF2-40B4-BE49-F238E27FC236}">
                <a16:creationId xmlns:a16="http://schemas.microsoft.com/office/drawing/2014/main" id="{9EB6D00E-7633-48B5-4E59-9ED67FC72D38}"/>
              </a:ext>
            </a:extLst>
          </p:cNvPr>
          <p:cNvSpPr/>
          <p:nvPr/>
        </p:nvSpPr>
        <p:spPr>
          <a:xfrm>
            <a:off x="678881" y="3863739"/>
            <a:ext cx="1955785" cy="69874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Ordinal</a:t>
            </a:r>
            <a:br>
              <a:rPr lang="en-IN" sz="2000" b="1" dirty="0">
                <a:solidFill>
                  <a:schemeClr val="bg2">
                    <a:lumMod val="10000"/>
                  </a:schemeClr>
                </a:solidFill>
              </a:rPr>
            </a:br>
            <a:r>
              <a:rPr lang="en-IN" sz="1600" dirty="0">
                <a:solidFill>
                  <a:schemeClr val="bg2">
                    <a:lumMod val="10000"/>
                  </a:schemeClr>
                </a:solidFill>
              </a:rPr>
              <a:t>(Ordered)</a:t>
            </a:r>
          </a:p>
        </p:txBody>
      </p:sp>
      <p:sp>
        <p:nvSpPr>
          <p:cNvPr id="23" name="Rectangle 22">
            <a:extLst>
              <a:ext uri="{FF2B5EF4-FFF2-40B4-BE49-F238E27FC236}">
                <a16:creationId xmlns:a16="http://schemas.microsoft.com/office/drawing/2014/main" id="{407E5D7F-EB6F-5DB4-6424-2262CDE46538}"/>
              </a:ext>
            </a:extLst>
          </p:cNvPr>
          <p:cNvSpPr/>
          <p:nvPr/>
        </p:nvSpPr>
        <p:spPr>
          <a:xfrm>
            <a:off x="2898494" y="3863739"/>
            <a:ext cx="1955785" cy="69874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Nominal</a:t>
            </a:r>
            <a:br>
              <a:rPr lang="en-IN" sz="2000" dirty="0">
                <a:solidFill>
                  <a:schemeClr val="bg2">
                    <a:lumMod val="10000"/>
                  </a:schemeClr>
                </a:solidFill>
              </a:rPr>
            </a:br>
            <a:r>
              <a:rPr lang="en-IN" sz="1600" dirty="0">
                <a:solidFill>
                  <a:schemeClr val="bg2">
                    <a:lumMod val="10000"/>
                  </a:schemeClr>
                </a:solidFill>
              </a:rPr>
              <a:t>(not Ordered)</a:t>
            </a:r>
          </a:p>
        </p:txBody>
      </p:sp>
      <p:sp>
        <p:nvSpPr>
          <p:cNvPr id="26" name="Rectangle 25">
            <a:extLst>
              <a:ext uri="{FF2B5EF4-FFF2-40B4-BE49-F238E27FC236}">
                <a16:creationId xmlns:a16="http://schemas.microsoft.com/office/drawing/2014/main" id="{5BC486C1-D688-78B3-6845-97F6B10B6542}"/>
              </a:ext>
            </a:extLst>
          </p:cNvPr>
          <p:cNvSpPr/>
          <p:nvPr/>
        </p:nvSpPr>
        <p:spPr>
          <a:xfrm>
            <a:off x="7337720" y="3863739"/>
            <a:ext cx="1955785" cy="69874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Continuous</a:t>
            </a:r>
            <a:br>
              <a:rPr lang="en-IN" sz="2000" dirty="0">
                <a:solidFill>
                  <a:schemeClr val="bg2">
                    <a:lumMod val="10000"/>
                  </a:schemeClr>
                </a:solidFill>
              </a:rPr>
            </a:br>
            <a:r>
              <a:rPr lang="en-IN" sz="1600" dirty="0">
                <a:solidFill>
                  <a:schemeClr val="bg2">
                    <a:lumMod val="10000"/>
                  </a:schemeClr>
                </a:solidFill>
              </a:rPr>
              <a:t>(Can be divided)</a:t>
            </a:r>
          </a:p>
        </p:txBody>
      </p:sp>
      <p:sp>
        <p:nvSpPr>
          <p:cNvPr id="27" name="Rectangle 26">
            <a:extLst>
              <a:ext uri="{FF2B5EF4-FFF2-40B4-BE49-F238E27FC236}">
                <a16:creationId xmlns:a16="http://schemas.microsoft.com/office/drawing/2014/main" id="{48319C00-280E-AC25-4854-D6C2166EA890}"/>
              </a:ext>
            </a:extLst>
          </p:cNvPr>
          <p:cNvSpPr/>
          <p:nvPr/>
        </p:nvSpPr>
        <p:spPr>
          <a:xfrm>
            <a:off x="9557333" y="3863739"/>
            <a:ext cx="1955785" cy="69874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Discrete</a:t>
            </a:r>
            <a:br>
              <a:rPr lang="en-IN" sz="2000" dirty="0">
                <a:solidFill>
                  <a:schemeClr val="bg2">
                    <a:lumMod val="10000"/>
                  </a:schemeClr>
                </a:solidFill>
              </a:rPr>
            </a:br>
            <a:r>
              <a:rPr lang="en-IN" sz="1600" dirty="0">
                <a:solidFill>
                  <a:schemeClr val="bg2">
                    <a:lumMod val="10000"/>
                  </a:schemeClr>
                </a:solidFill>
              </a:rPr>
              <a:t>(Can’t be divided)</a:t>
            </a:r>
          </a:p>
        </p:txBody>
      </p:sp>
      <p:sp>
        <p:nvSpPr>
          <p:cNvPr id="29" name="Rectangle 28">
            <a:extLst>
              <a:ext uri="{FF2B5EF4-FFF2-40B4-BE49-F238E27FC236}">
                <a16:creationId xmlns:a16="http://schemas.microsoft.com/office/drawing/2014/main" id="{417AA392-FA6B-AD37-D524-A209A04B1DCB}"/>
              </a:ext>
            </a:extLst>
          </p:cNvPr>
          <p:cNvSpPr/>
          <p:nvPr/>
        </p:nvSpPr>
        <p:spPr>
          <a:xfrm>
            <a:off x="678881" y="4857967"/>
            <a:ext cx="1955785"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Example:</a:t>
            </a:r>
            <a:br>
              <a:rPr lang="en-IN" sz="2000" b="1" dirty="0">
                <a:solidFill>
                  <a:schemeClr val="bg2">
                    <a:lumMod val="10000"/>
                  </a:schemeClr>
                </a:solidFill>
              </a:rPr>
            </a:br>
            <a:r>
              <a:rPr lang="en-IN" sz="2000" b="1" dirty="0">
                <a:solidFill>
                  <a:schemeClr val="bg2">
                    <a:lumMod val="10000"/>
                  </a:schemeClr>
                </a:solidFill>
              </a:rPr>
              <a:t>Test Grade</a:t>
            </a:r>
          </a:p>
        </p:txBody>
      </p:sp>
      <p:sp>
        <p:nvSpPr>
          <p:cNvPr id="30" name="Rectangle 29">
            <a:extLst>
              <a:ext uri="{FF2B5EF4-FFF2-40B4-BE49-F238E27FC236}">
                <a16:creationId xmlns:a16="http://schemas.microsoft.com/office/drawing/2014/main" id="{EE71F2D1-21BA-680E-6B9C-AF11AF6956F6}"/>
              </a:ext>
            </a:extLst>
          </p:cNvPr>
          <p:cNvSpPr/>
          <p:nvPr/>
        </p:nvSpPr>
        <p:spPr>
          <a:xfrm>
            <a:off x="2898494" y="4857967"/>
            <a:ext cx="1955785"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Example:</a:t>
            </a:r>
            <a:br>
              <a:rPr lang="en-IN" sz="2000" b="1" dirty="0">
                <a:solidFill>
                  <a:schemeClr val="bg2">
                    <a:lumMod val="10000"/>
                  </a:schemeClr>
                </a:solidFill>
              </a:rPr>
            </a:br>
            <a:r>
              <a:rPr lang="en-IN" sz="2000" b="1" dirty="0">
                <a:solidFill>
                  <a:schemeClr val="bg2">
                    <a:lumMod val="10000"/>
                  </a:schemeClr>
                </a:solidFill>
              </a:rPr>
              <a:t>Nationality</a:t>
            </a:r>
          </a:p>
        </p:txBody>
      </p:sp>
      <p:sp>
        <p:nvSpPr>
          <p:cNvPr id="35" name="Rectangle 34">
            <a:extLst>
              <a:ext uri="{FF2B5EF4-FFF2-40B4-BE49-F238E27FC236}">
                <a16:creationId xmlns:a16="http://schemas.microsoft.com/office/drawing/2014/main" id="{B63FCDDE-9FC4-75AC-BDC5-1F374758CCE9}"/>
              </a:ext>
            </a:extLst>
          </p:cNvPr>
          <p:cNvSpPr/>
          <p:nvPr/>
        </p:nvSpPr>
        <p:spPr>
          <a:xfrm>
            <a:off x="7337720" y="4857967"/>
            <a:ext cx="1955785"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Example:</a:t>
            </a:r>
            <a:br>
              <a:rPr lang="en-IN" sz="2000" b="1" dirty="0">
                <a:solidFill>
                  <a:schemeClr val="bg2">
                    <a:lumMod val="10000"/>
                  </a:schemeClr>
                </a:solidFill>
              </a:rPr>
            </a:br>
            <a:r>
              <a:rPr lang="en-IN" sz="2000" b="1" dirty="0">
                <a:solidFill>
                  <a:schemeClr val="bg2">
                    <a:lumMod val="10000"/>
                  </a:schemeClr>
                </a:solidFill>
              </a:rPr>
              <a:t>Distance</a:t>
            </a:r>
          </a:p>
        </p:txBody>
      </p:sp>
      <p:sp>
        <p:nvSpPr>
          <p:cNvPr id="36" name="Rectangle 35">
            <a:extLst>
              <a:ext uri="{FF2B5EF4-FFF2-40B4-BE49-F238E27FC236}">
                <a16:creationId xmlns:a16="http://schemas.microsoft.com/office/drawing/2014/main" id="{9BE938D4-8D31-8540-6ECA-F988AB7BE51B}"/>
              </a:ext>
            </a:extLst>
          </p:cNvPr>
          <p:cNvSpPr/>
          <p:nvPr/>
        </p:nvSpPr>
        <p:spPr>
          <a:xfrm>
            <a:off x="9557333" y="4857967"/>
            <a:ext cx="1955785" cy="698746"/>
          </a:xfrm>
          <a:prstGeom prst="rect">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2000" b="1" dirty="0">
                <a:solidFill>
                  <a:schemeClr val="bg2">
                    <a:lumMod val="10000"/>
                  </a:schemeClr>
                </a:solidFill>
              </a:rPr>
              <a:t>Example: Cats</a:t>
            </a:r>
          </a:p>
        </p:txBody>
      </p:sp>
      <p:cxnSp>
        <p:nvCxnSpPr>
          <p:cNvPr id="54" name="Straight Connector 53">
            <a:extLst>
              <a:ext uri="{FF2B5EF4-FFF2-40B4-BE49-F238E27FC236}">
                <a16:creationId xmlns:a16="http://schemas.microsoft.com/office/drawing/2014/main" id="{B87746CE-5C67-00BE-47C0-D79EBB340719}"/>
              </a:ext>
            </a:extLst>
          </p:cNvPr>
          <p:cNvCxnSpPr>
            <a:cxnSpLocks/>
            <a:stCxn id="3" idx="2"/>
            <a:endCxn id="12" idx="0"/>
          </p:cNvCxnSpPr>
          <p:nvPr/>
        </p:nvCxnSpPr>
        <p:spPr>
          <a:xfrm rot="16200000" flipH="1">
            <a:off x="7591197" y="1035287"/>
            <a:ext cx="295483" cy="3372962"/>
          </a:xfrm>
          <a:prstGeom prst="bentConnector3">
            <a:avLst>
              <a:gd name="adj1" fmla="val 50000"/>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3">
            <a:extLst>
              <a:ext uri="{FF2B5EF4-FFF2-40B4-BE49-F238E27FC236}">
                <a16:creationId xmlns:a16="http://schemas.microsoft.com/office/drawing/2014/main" id="{45E8A304-E199-156A-DCFE-86C47A2A86BA}"/>
              </a:ext>
            </a:extLst>
          </p:cNvPr>
          <p:cNvCxnSpPr>
            <a:cxnSpLocks/>
            <a:stCxn id="3" idx="2"/>
            <a:endCxn id="8" idx="0"/>
          </p:cNvCxnSpPr>
          <p:nvPr/>
        </p:nvCxnSpPr>
        <p:spPr>
          <a:xfrm rot="5400000">
            <a:off x="4261778" y="1078830"/>
            <a:ext cx="295483" cy="3285877"/>
          </a:xfrm>
          <a:prstGeom prst="bentConnector3">
            <a:avLst>
              <a:gd name="adj1" fmla="val 50000"/>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3">
            <a:extLst>
              <a:ext uri="{FF2B5EF4-FFF2-40B4-BE49-F238E27FC236}">
                <a16:creationId xmlns:a16="http://schemas.microsoft.com/office/drawing/2014/main" id="{C78B2A4D-46B7-8926-E030-4410B44A6AFB}"/>
              </a:ext>
            </a:extLst>
          </p:cNvPr>
          <p:cNvCxnSpPr>
            <a:cxnSpLocks/>
            <a:stCxn id="23" idx="1"/>
            <a:endCxn id="8" idx="2"/>
          </p:cNvCxnSpPr>
          <p:nvPr/>
        </p:nvCxnSpPr>
        <p:spPr>
          <a:xfrm rot="10800000">
            <a:off x="2766580" y="3568256"/>
            <a:ext cx="131914" cy="644856"/>
          </a:xfrm>
          <a:prstGeom prst="bentConnector2">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53">
            <a:extLst>
              <a:ext uri="{FF2B5EF4-FFF2-40B4-BE49-F238E27FC236}">
                <a16:creationId xmlns:a16="http://schemas.microsoft.com/office/drawing/2014/main" id="{80135D94-E642-A35D-2672-FC2A183827E4}"/>
              </a:ext>
            </a:extLst>
          </p:cNvPr>
          <p:cNvCxnSpPr>
            <a:cxnSpLocks/>
            <a:stCxn id="21" idx="3"/>
            <a:endCxn id="8" idx="2"/>
          </p:cNvCxnSpPr>
          <p:nvPr/>
        </p:nvCxnSpPr>
        <p:spPr>
          <a:xfrm flipV="1">
            <a:off x="2634666" y="3568256"/>
            <a:ext cx="131914" cy="644856"/>
          </a:xfrm>
          <a:prstGeom prst="bentConnector2">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53">
            <a:extLst>
              <a:ext uri="{FF2B5EF4-FFF2-40B4-BE49-F238E27FC236}">
                <a16:creationId xmlns:a16="http://schemas.microsoft.com/office/drawing/2014/main" id="{2A081303-11E7-C5DB-3E1C-7AFBD249782F}"/>
              </a:ext>
            </a:extLst>
          </p:cNvPr>
          <p:cNvCxnSpPr>
            <a:cxnSpLocks/>
            <a:stCxn id="30" idx="0"/>
            <a:endCxn id="23" idx="2"/>
          </p:cNvCxnSpPr>
          <p:nvPr/>
        </p:nvCxnSpPr>
        <p:spPr>
          <a:xfrm flipV="1">
            <a:off x="3876387" y="4562485"/>
            <a:ext cx="0" cy="295482"/>
          </a:xfrm>
          <a:prstGeom prst="straightConnector1">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53">
            <a:extLst>
              <a:ext uri="{FF2B5EF4-FFF2-40B4-BE49-F238E27FC236}">
                <a16:creationId xmlns:a16="http://schemas.microsoft.com/office/drawing/2014/main" id="{45ADDDAB-529D-424E-4856-A5B13886BC42}"/>
              </a:ext>
            </a:extLst>
          </p:cNvPr>
          <p:cNvCxnSpPr>
            <a:cxnSpLocks/>
            <a:stCxn id="29" idx="0"/>
            <a:endCxn id="21" idx="2"/>
          </p:cNvCxnSpPr>
          <p:nvPr/>
        </p:nvCxnSpPr>
        <p:spPr>
          <a:xfrm flipV="1">
            <a:off x="1656774" y="4562485"/>
            <a:ext cx="0" cy="295482"/>
          </a:xfrm>
          <a:prstGeom prst="straightConnector1">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53">
            <a:extLst>
              <a:ext uri="{FF2B5EF4-FFF2-40B4-BE49-F238E27FC236}">
                <a16:creationId xmlns:a16="http://schemas.microsoft.com/office/drawing/2014/main" id="{5366F7FA-BCC5-7009-23E8-110C4CDB9625}"/>
              </a:ext>
            </a:extLst>
          </p:cNvPr>
          <p:cNvCxnSpPr>
            <a:cxnSpLocks/>
            <a:stCxn id="27" idx="1"/>
            <a:endCxn id="12" idx="2"/>
          </p:cNvCxnSpPr>
          <p:nvPr/>
        </p:nvCxnSpPr>
        <p:spPr>
          <a:xfrm rot="10800000">
            <a:off x="9425419" y="3568256"/>
            <a:ext cx="131914" cy="644856"/>
          </a:xfrm>
          <a:prstGeom prst="bentConnector2">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53">
            <a:extLst>
              <a:ext uri="{FF2B5EF4-FFF2-40B4-BE49-F238E27FC236}">
                <a16:creationId xmlns:a16="http://schemas.microsoft.com/office/drawing/2014/main" id="{F5918819-95BE-7B74-5629-877B2A6A87A2}"/>
              </a:ext>
            </a:extLst>
          </p:cNvPr>
          <p:cNvCxnSpPr>
            <a:cxnSpLocks/>
            <a:stCxn id="26" idx="3"/>
            <a:endCxn id="12" idx="2"/>
          </p:cNvCxnSpPr>
          <p:nvPr/>
        </p:nvCxnSpPr>
        <p:spPr>
          <a:xfrm flipV="1">
            <a:off x="9293505" y="3568256"/>
            <a:ext cx="131914" cy="644856"/>
          </a:xfrm>
          <a:prstGeom prst="bentConnector2">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53">
            <a:extLst>
              <a:ext uri="{FF2B5EF4-FFF2-40B4-BE49-F238E27FC236}">
                <a16:creationId xmlns:a16="http://schemas.microsoft.com/office/drawing/2014/main" id="{AE352F19-C7DD-BCF7-8304-89A880CBD812}"/>
              </a:ext>
            </a:extLst>
          </p:cNvPr>
          <p:cNvCxnSpPr>
            <a:cxnSpLocks/>
            <a:stCxn id="35" idx="0"/>
            <a:endCxn id="26" idx="2"/>
          </p:cNvCxnSpPr>
          <p:nvPr/>
        </p:nvCxnSpPr>
        <p:spPr>
          <a:xfrm flipV="1">
            <a:off x="8315613" y="4562485"/>
            <a:ext cx="0" cy="295482"/>
          </a:xfrm>
          <a:prstGeom prst="straightConnector1">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53">
            <a:extLst>
              <a:ext uri="{FF2B5EF4-FFF2-40B4-BE49-F238E27FC236}">
                <a16:creationId xmlns:a16="http://schemas.microsoft.com/office/drawing/2014/main" id="{F73FAFDD-BEA7-C04D-633E-3CCEA14B3804}"/>
              </a:ext>
            </a:extLst>
          </p:cNvPr>
          <p:cNvCxnSpPr>
            <a:cxnSpLocks/>
            <a:stCxn id="36" idx="0"/>
            <a:endCxn id="27" idx="2"/>
          </p:cNvCxnSpPr>
          <p:nvPr/>
        </p:nvCxnSpPr>
        <p:spPr>
          <a:xfrm flipV="1">
            <a:off x="10535226" y="4562485"/>
            <a:ext cx="0" cy="295482"/>
          </a:xfrm>
          <a:prstGeom prst="straightConnector1">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28398"/>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6453</TotalTime>
  <Words>4379</Words>
  <Application>Microsoft Office PowerPoint</Application>
  <PresentationFormat>Widescreen</PresentationFormat>
  <Paragraphs>453</Paragraphs>
  <Slides>54</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Calibri</vt:lpstr>
      <vt:lpstr>Calibri Light</vt:lpstr>
      <vt:lpstr>Cambria Math</vt:lpstr>
      <vt:lpstr>Nunito</vt:lpstr>
      <vt:lpstr>Times New Roman</vt:lpstr>
      <vt:lpstr>BIA Template</vt:lpstr>
      <vt:lpstr>Office Theme</vt:lpstr>
      <vt:lpstr>PowerPoint Presentation</vt:lpstr>
      <vt:lpstr>PowerPoint Presentation</vt:lpstr>
      <vt:lpstr>PowerPoint Presentation</vt:lpstr>
      <vt:lpstr>Agenda</vt:lpstr>
      <vt:lpstr>Define Statistics and Its Importance. </vt:lpstr>
      <vt:lpstr>Introduction to Statistics</vt:lpstr>
      <vt:lpstr>The Decision-Making Process</vt:lpstr>
      <vt:lpstr>Types Of Data: Categorical And Numerical. </vt:lpstr>
      <vt:lpstr>Types of Data</vt:lpstr>
      <vt:lpstr>Population &amp; Sample</vt:lpstr>
      <vt:lpstr>Sampling Techniques</vt:lpstr>
      <vt:lpstr>Inferential And Descriptive Statistics </vt:lpstr>
      <vt:lpstr>Types of Statistics</vt:lpstr>
      <vt:lpstr>Descriptive Statistics</vt:lpstr>
      <vt:lpstr>Measure Of Central Tendency: Mean, Median, Mode. </vt:lpstr>
      <vt:lpstr>Measure of Central Tendency</vt:lpstr>
      <vt:lpstr>Cont..</vt:lpstr>
      <vt:lpstr>Cont..</vt:lpstr>
      <vt:lpstr>Outliers</vt:lpstr>
      <vt:lpstr>Cont..</vt:lpstr>
      <vt:lpstr>Cont..</vt:lpstr>
      <vt:lpstr>Measure Of Dispersion: Variance &amp; Standard Deviation </vt:lpstr>
      <vt:lpstr>Measure of Dispersion</vt:lpstr>
      <vt:lpstr>Cont...</vt:lpstr>
      <vt:lpstr>Cont...</vt:lpstr>
      <vt:lpstr>Cont...</vt:lpstr>
      <vt:lpstr>Probability Basics, It's Rules &amp; Notation </vt:lpstr>
      <vt:lpstr>Probability</vt:lpstr>
      <vt:lpstr>Cont…</vt:lpstr>
      <vt:lpstr>Cont…</vt:lpstr>
      <vt:lpstr>Probability Distribution -Discrete &amp; Continuous </vt:lpstr>
      <vt:lpstr>Probability Distribution</vt:lpstr>
      <vt:lpstr>Cont…</vt:lpstr>
      <vt:lpstr>Cont…</vt:lpstr>
      <vt:lpstr>Cont…</vt:lpstr>
      <vt:lpstr>PowerPoint Presentation</vt:lpstr>
      <vt:lpstr>Normal Distribution &amp; Properties </vt:lpstr>
      <vt:lpstr>Normal Distribution</vt:lpstr>
      <vt:lpstr>Normal Distribution</vt:lpstr>
      <vt:lpstr>Standard Normal Distribution</vt:lpstr>
      <vt:lpstr>Cont...</vt:lpstr>
      <vt:lpstr>Central Limit Theorem &amp; Its Importance </vt:lpstr>
      <vt:lpstr>Central Limit Theorem</vt:lpstr>
      <vt:lpstr>Cont…</vt:lpstr>
      <vt:lpstr>Skewness &amp; T-distributions</vt:lpstr>
      <vt:lpstr>Skewness</vt:lpstr>
      <vt:lpstr>Cont….</vt:lpstr>
      <vt:lpstr>How skewness affects data interpretation</vt:lpstr>
      <vt:lpstr>Kurtosis</vt:lpstr>
      <vt:lpstr>T Distribution</vt:lpstr>
      <vt:lpstr>Cont…</vt:lpstr>
      <vt:lpstr>Cont..</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CS</cp:lastModifiedBy>
  <cp:revision>1824</cp:revision>
  <dcterms:created xsi:type="dcterms:W3CDTF">2020-12-23T13:36:00Z</dcterms:created>
  <dcterms:modified xsi:type="dcterms:W3CDTF">2024-06-08T07:21:24Z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